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412" r:id="rId2"/>
    <p:sldId id="257" r:id="rId3"/>
    <p:sldId id="290" r:id="rId4"/>
    <p:sldId id="713" r:id="rId5"/>
    <p:sldId id="294" r:id="rId6"/>
    <p:sldId id="289" r:id="rId7"/>
    <p:sldId id="747" r:id="rId8"/>
    <p:sldId id="440" r:id="rId9"/>
    <p:sldId id="437" r:id="rId10"/>
    <p:sldId id="443" r:id="rId11"/>
    <p:sldId id="444" r:id="rId12"/>
    <p:sldId id="445" r:id="rId13"/>
    <p:sldId id="441" r:id="rId14"/>
    <p:sldId id="278" r:id="rId15"/>
    <p:sldId id="748" r:id="rId16"/>
    <p:sldId id="287" r:id="rId17"/>
    <p:sldId id="286" r:id="rId18"/>
    <p:sldId id="601" r:id="rId19"/>
    <p:sldId id="602" r:id="rId20"/>
    <p:sldId id="603" r:id="rId21"/>
    <p:sldId id="606" r:id="rId22"/>
    <p:sldId id="750" r:id="rId23"/>
    <p:sldId id="686" r:id="rId24"/>
    <p:sldId id="329" r:id="rId25"/>
    <p:sldId id="709" r:id="rId26"/>
    <p:sldId id="336" r:id="rId27"/>
    <p:sldId id="711" r:id="rId28"/>
    <p:sldId id="435" r:id="rId29"/>
    <p:sldId id="714" r:id="rId30"/>
    <p:sldId id="328" r:id="rId31"/>
    <p:sldId id="418" r:id="rId32"/>
    <p:sldId id="411" r:id="rId33"/>
    <p:sldId id="304" r:id="rId34"/>
    <p:sldId id="694" r:id="rId35"/>
    <p:sldId id="414" r:id="rId36"/>
    <p:sldId id="320" r:id="rId37"/>
    <p:sldId id="695" r:id="rId38"/>
    <p:sldId id="306" r:id="rId39"/>
    <p:sldId id="415" r:id="rId40"/>
    <p:sldId id="330" r:id="rId41"/>
    <p:sldId id="313" r:id="rId42"/>
    <p:sldId id="314" r:id="rId43"/>
    <p:sldId id="699" r:id="rId44"/>
    <p:sldId id="519" r:id="rId45"/>
    <p:sldId id="523" r:id="rId46"/>
    <p:sldId id="698" r:id="rId47"/>
    <p:sldId id="335" r:id="rId48"/>
    <p:sldId id="334" r:id="rId49"/>
    <p:sldId id="707" r:id="rId50"/>
    <p:sldId id="700" r:id="rId51"/>
    <p:sldId id="701" r:id="rId52"/>
    <p:sldId id="702" r:id="rId53"/>
    <p:sldId id="264" r:id="rId54"/>
    <p:sldId id="728" r:id="rId55"/>
    <p:sldId id="729" r:id="rId56"/>
    <p:sldId id="743" r:id="rId57"/>
    <p:sldId id="315" r:id="rId58"/>
    <p:sldId id="419" r:id="rId59"/>
    <p:sldId id="744" r:id="rId60"/>
    <p:sldId id="745" r:id="rId61"/>
    <p:sldId id="416" r:id="rId62"/>
    <p:sldId id="325" r:id="rId63"/>
    <p:sldId id="332" r:id="rId64"/>
    <p:sldId id="703" r:id="rId65"/>
    <p:sldId id="704" r:id="rId66"/>
    <p:sldId id="705" r:id="rId67"/>
    <p:sldId id="706" r:id="rId68"/>
    <p:sldId id="751" r:id="rId69"/>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18A"/>
    <a:srgbClr val="DF8A83"/>
    <a:srgbClr val="33920A"/>
    <a:srgbClr val="328D0B"/>
    <a:srgbClr val="2F860B"/>
    <a:srgbClr val="EA8474"/>
    <a:srgbClr val="EA6880"/>
    <a:srgbClr val="D27594"/>
    <a:srgbClr val="00B05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79401" autoAdjust="0"/>
  </p:normalViewPr>
  <p:slideViewPr>
    <p:cSldViewPr snapToGrid="0" snapToObjects="1">
      <p:cViewPr>
        <p:scale>
          <a:sx n="100" d="100"/>
          <a:sy n="100" d="100"/>
        </p:scale>
        <p:origin x="96" y="-1325"/>
      </p:cViewPr>
      <p:guideLst>
        <p:guide orient="horz" pos="2160"/>
        <p:guide pos="3840"/>
      </p:guideLst>
    </p:cSldViewPr>
  </p:slideViewPr>
  <p:outlineViewPr>
    <p:cViewPr>
      <p:scale>
        <a:sx n="33" d="100"/>
        <a:sy n="33" d="100"/>
      </p:scale>
      <p:origin x="0" y="-17011"/>
    </p:cViewPr>
  </p:outlineViewPr>
  <p:notesTextViewPr>
    <p:cViewPr>
      <p:scale>
        <a:sx n="1" d="1"/>
        <a:sy n="1" d="1"/>
      </p:scale>
      <p:origin x="0" y="0"/>
    </p:cViewPr>
  </p:notesTextViewPr>
  <p:sorterViewPr>
    <p:cViewPr>
      <p:scale>
        <a:sx n="122" d="100"/>
        <a:sy n="122" d="100"/>
      </p:scale>
      <p:origin x="0" y="0"/>
    </p:cViewPr>
  </p:sorterViewPr>
  <p:notesViewPr>
    <p:cSldViewPr snapToGrid="0" snapToObjects="1">
      <p:cViewPr varScale="1">
        <p:scale>
          <a:sx n="135" d="100"/>
          <a:sy n="135" d="100"/>
        </p:scale>
        <p:origin x="55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ka-GE"/>
              <a:t>განხორციელების დონე</a:t>
            </a:r>
            <a:endParaRPr lang="en-US"/>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7.6529631405394552E-2"/>
          <c:y val="0.12036423662931262"/>
          <c:w val="0.53950856316972251"/>
          <c:h val="0.6823473266310186"/>
        </c:manualLayout>
      </c:layout>
      <c:barChart>
        <c:barDir val="col"/>
        <c:grouping val="percentStacked"/>
        <c:varyColors val="0"/>
        <c:ser>
          <c:idx val="0"/>
          <c:order val="0"/>
          <c:tx>
            <c:strRef>
              <c:f>Sheet1!$B$1</c:f>
              <c:strCache>
                <c:ptCount val="1"/>
                <c:pt idx="0">
                  <c:v>არ შესრულდა </c:v>
                </c:pt>
              </c:strCache>
            </c:strRef>
          </c:tx>
          <c:spPr>
            <a:solidFill>
              <a:srgbClr val="FF0000"/>
            </a:solidFill>
            <a:ln>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ეკონომიკა</c:v>
                </c:pt>
                <c:pt idx="1">
                  <c:v>სოფელი</c:v>
                </c:pt>
                <c:pt idx="2">
                  <c:v>განათლება</c:v>
                </c:pt>
              </c:strCache>
            </c:strRef>
          </c:cat>
          <c:val>
            <c:numRef>
              <c:f>Sheet1!$B$2:$B$4</c:f>
              <c:numCache>
                <c:formatCode>0%</c:formatCode>
                <c:ptCount val="3"/>
                <c:pt idx="0">
                  <c:v>0.23</c:v>
                </c:pt>
                <c:pt idx="1">
                  <c:v>0.42</c:v>
                </c:pt>
                <c:pt idx="2">
                  <c:v>0.06</c:v>
                </c:pt>
              </c:numCache>
            </c:numRef>
          </c:val>
          <c:extLst>
            <c:ext xmlns:c16="http://schemas.microsoft.com/office/drawing/2014/chart" uri="{C3380CC4-5D6E-409C-BE32-E72D297353CC}">
              <c16:uniqueId val="{00000000-32BD-4CAA-A2FC-D083FDA7B25F}"/>
            </c:ext>
          </c:extLst>
        </c:ser>
        <c:ser>
          <c:idx val="1"/>
          <c:order val="1"/>
          <c:tx>
            <c:strRef>
              <c:f>Sheet1!$C$1</c:f>
              <c:strCache>
                <c:ptCount val="1"/>
                <c:pt idx="0">
                  <c:v>ნაწილობრივ შესრულდა</c:v>
                </c:pt>
              </c:strCache>
            </c:strRef>
          </c:tx>
          <c:spPr>
            <a:solidFill>
              <a:srgbClr val="FFFF00"/>
            </a:solidFill>
            <a:ln>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ეკონომიკა</c:v>
                </c:pt>
                <c:pt idx="1">
                  <c:v>სოფელი</c:v>
                </c:pt>
                <c:pt idx="2">
                  <c:v>განათლება</c:v>
                </c:pt>
              </c:strCache>
            </c:strRef>
          </c:cat>
          <c:val>
            <c:numRef>
              <c:f>Sheet1!$C$2:$C$4</c:f>
              <c:numCache>
                <c:formatCode>0%</c:formatCode>
                <c:ptCount val="3"/>
                <c:pt idx="0">
                  <c:v>0.42</c:v>
                </c:pt>
                <c:pt idx="1">
                  <c:v>0.38</c:v>
                </c:pt>
                <c:pt idx="2">
                  <c:v>0.15</c:v>
                </c:pt>
              </c:numCache>
            </c:numRef>
          </c:val>
          <c:extLst>
            <c:ext xmlns:c16="http://schemas.microsoft.com/office/drawing/2014/chart" uri="{C3380CC4-5D6E-409C-BE32-E72D297353CC}">
              <c16:uniqueId val="{00000001-32BD-4CAA-A2FC-D083FDA7B25F}"/>
            </c:ext>
          </c:extLst>
        </c:ser>
        <c:ser>
          <c:idx val="2"/>
          <c:order val="2"/>
          <c:tx>
            <c:strRef>
              <c:f>Sheet1!$D$1</c:f>
              <c:strCache>
                <c:ptCount val="1"/>
                <c:pt idx="0">
                  <c:v>მეტწილად შესრულდა</c:v>
                </c:pt>
              </c:strCache>
            </c:strRef>
          </c:tx>
          <c:spPr>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ეკონომიკა</c:v>
                </c:pt>
                <c:pt idx="1">
                  <c:v>სოფელი</c:v>
                </c:pt>
                <c:pt idx="2">
                  <c:v>განათლება</c:v>
                </c:pt>
              </c:strCache>
            </c:strRef>
          </c:cat>
          <c:val>
            <c:numRef>
              <c:f>Sheet1!$D$2:$D$4</c:f>
              <c:numCache>
                <c:formatCode>General</c:formatCode>
                <c:ptCount val="3"/>
                <c:pt idx="0" formatCode="0%">
                  <c:v>0.15</c:v>
                </c:pt>
                <c:pt idx="2" formatCode="0%">
                  <c:v>0.27</c:v>
                </c:pt>
              </c:numCache>
            </c:numRef>
          </c:val>
          <c:extLst>
            <c:ext xmlns:c16="http://schemas.microsoft.com/office/drawing/2014/chart" uri="{C3380CC4-5D6E-409C-BE32-E72D297353CC}">
              <c16:uniqueId val="{00000002-32BD-4CAA-A2FC-D083FDA7B25F}"/>
            </c:ext>
          </c:extLst>
        </c:ser>
        <c:ser>
          <c:idx val="3"/>
          <c:order val="3"/>
          <c:tx>
            <c:strRef>
              <c:f>Sheet1!$E$1</c:f>
              <c:strCache>
                <c:ptCount val="1"/>
                <c:pt idx="0">
                  <c:v>სრულად შესრულდა</c:v>
                </c:pt>
              </c:strCache>
            </c:strRef>
          </c:tx>
          <c:spPr>
            <a:solidFill>
              <a:schemeClr val="accent1"/>
            </a:solidFill>
            <a:ln w="3175">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ეკონომიკა</c:v>
                </c:pt>
                <c:pt idx="1">
                  <c:v>სოფელი</c:v>
                </c:pt>
                <c:pt idx="2">
                  <c:v>განათლება</c:v>
                </c:pt>
              </c:strCache>
            </c:strRef>
          </c:cat>
          <c:val>
            <c:numRef>
              <c:f>Sheet1!$E$2:$E$4</c:f>
              <c:numCache>
                <c:formatCode>0%</c:formatCode>
                <c:ptCount val="3"/>
                <c:pt idx="0">
                  <c:v>0.15</c:v>
                </c:pt>
                <c:pt idx="1">
                  <c:v>0.15</c:v>
                </c:pt>
                <c:pt idx="2">
                  <c:v>0.52</c:v>
                </c:pt>
              </c:numCache>
            </c:numRef>
          </c:val>
          <c:extLst>
            <c:ext xmlns:c16="http://schemas.microsoft.com/office/drawing/2014/chart" uri="{C3380CC4-5D6E-409C-BE32-E72D297353CC}">
              <c16:uniqueId val="{00000003-32BD-4CAA-A2FC-D083FDA7B25F}"/>
            </c:ext>
          </c:extLst>
        </c:ser>
        <c:ser>
          <c:idx val="4"/>
          <c:order val="4"/>
          <c:tx>
            <c:strRef>
              <c:f>Sheet1!$F$1</c:f>
              <c:strCache>
                <c:ptCount val="1"/>
                <c:pt idx="0">
                  <c:v>დაგვიანებით შესრულდა</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ეკონომიკა</c:v>
                </c:pt>
                <c:pt idx="1">
                  <c:v>სოფელი</c:v>
                </c:pt>
                <c:pt idx="2">
                  <c:v>განათლება</c:v>
                </c:pt>
              </c:strCache>
            </c:strRef>
          </c:cat>
          <c:val>
            <c:numRef>
              <c:f>Sheet1!$F$2:$F$4</c:f>
              <c:numCache>
                <c:formatCode>0%</c:formatCode>
                <c:ptCount val="3"/>
                <c:pt idx="0">
                  <c:v>0.05</c:v>
                </c:pt>
                <c:pt idx="1">
                  <c:v>0.08</c:v>
                </c:pt>
              </c:numCache>
            </c:numRef>
          </c:val>
          <c:extLst>
            <c:ext xmlns:c16="http://schemas.microsoft.com/office/drawing/2014/chart" uri="{C3380CC4-5D6E-409C-BE32-E72D297353CC}">
              <c16:uniqueId val="{00000007-32BD-4CAA-A2FC-D083FDA7B25F}"/>
            </c:ext>
          </c:extLst>
        </c:ser>
        <c:ser>
          <c:idx val="5"/>
          <c:order val="5"/>
          <c:tx>
            <c:strRef>
              <c:f>Sheet1!$G$1</c:f>
              <c:strCache>
                <c:ptCount val="1"/>
                <c:pt idx="0">
                  <c:v>შეჩერებული</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ეკონომიკა</c:v>
                </c:pt>
                <c:pt idx="1">
                  <c:v>სოფელი</c:v>
                </c:pt>
                <c:pt idx="2">
                  <c:v>განათლება</c:v>
                </c:pt>
              </c:strCache>
            </c:strRef>
          </c:cat>
          <c:val>
            <c:numRef>
              <c:f>Sheet1!$G$2:$G$4</c:f>
              <c:numCache>
                <c:formatCode>General</c:formatCode>
                <c:ptCount val="3"/>
              </c:numCache>
            </c:numRef>
          </c:val>
          <c:extLst>
            <c:ext xmlns:c16="http://schemas.microsoft.com/office/drawing/2014/chart" uri="{C3380CC4-5D6E-409C-BE32-E72D297353CC}">
              <c16:uniqueId val="{00000008-32BD-4CAA-A2FC-D083FDA7B25F}"/>
            </c:ext>
          </c:extLst>
        </c:ser>
        <c:ser>
          <c:idx val="6"/>
          <c:order val="6"/>
          <c:tx>
            <c:strRef>
              <c:f>Sheet1!$H$1</c:f>
              <c:strCache>
                <c:ptCount val="1"/>
                <c:pt idx="0">
                  <c:v>გაუქმებული</c:v>
                </c:pt>
              </c:strCache>
            </c:strRef>
          </c:tx>
          <c:spPr>
            <a:solidFill>
              <a:schemeClr val="tx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ეკონომიკა</c:v>
                </c:pt>
                <c:pt idx="1">
                  <c:v>სოფელი</c:v>
                </c:pt>
                <c:pt idx="2">
                  <c:v>განათლება</c:v>
                </c:pt>
              </c:strCache>
            </c:strRef>
          </c:cat>
          <c:val>
            <c:numRef>
              <c:f>Sheet1!$H$2:$H$4</c:f>
              <c:numCache>
                <c:formatCode>General</c:formatCode>
                <c:ptCount val="3"/>
              </c:numCache>
            </c:numRef>
          </c:val>
          <c:extLst>
            <c:ext xmlns:c16="http://schemas.microsoft.com/office/drawing/2014/chart" uri="{C3380CC4-5D6E-409C-BE32-E72D297353CC}">
              <c16:uniqueId val="{00000009-32BD-4CAA-A2FC-D083FDA7B25F}"/>
            </c:ext>
          </c:extLst>
        </c:ser>
        <c:dLbls>
          <c:dLblPos val="ctr"/>
          <c:showLegendKey val="0"/>
          <c:showVal val="1"/>
          <c:showCatName val="0"/>
          <c:showSerName val="0"/>
          <c:showPercent val="0"/>
          <c:showBubbleSize val="0"/>
        </c:dLbls>
        <c:gapWidth val="55"/>
        <c:overlap val="100"/>
        <c:axId val="540388216"/>
        <c:axId val="540388872"/>
      </c:barChart>
      <c:catAx>
        <c:axId val="540388216"/>
        <c:scaling>
          <c:orientation val="minMax"/>
        </c:scaling>
        <c:delete val="1"/>
        <c:axPos val="b"/>
        <c:numFmt formatCode="General" sourceLinked="1"/>
        <c:majorTickMark val="none"/>
        <c:minorTickMark val="none"/>
        <c:tickLblPos val="nextTo"/>
        <c:crossAx val="540388872"/>
        <c:crosses val="autoZero"/>
        <c:auto val="1"/>
        <c:lblAlgn val="ctr"/>
        <c:lblOffset val="100"/>
        <c:noMultiLvlLbl val="0"/>
      </c:catAx>
      <c:valAx>
        <c:axId val="540388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40388216"/>
        <c:crosses val="autoZero"/>
        <c:crossBetween val="between"/>
      </c:valAx>
      <c:spPr>
        <a:noFill/>
        <a:ln>
          <a:noFill/>
        </a:ln>
        <a:effectLst/>
      </c:spPr>
    </c:plotArea>
    <c:legend>
      <c:legendPos val="r"/>
      <c:layout>
        <c:manualLayout>
          <c:xMode val="edge"/>
          <c:yMode val="edge"/>
          <c:x val="0.66751775069265773"/>
          <c:y val="0.12153215927552292"/>
          <c:w val="0.31972414062953225"/>
          <c:h val="0.878467840724477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FADF0-AB63-419D-86AE-3052D5A4D6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EA5A24-894A-4F65-9EA8-7F4C6E9B5903}">
      <dgm:prSet phldrT="[Text]" custT="1"/>
      <dgm:spPr/>
      <dgm:t>
        <a:bodyPr/>
        <a:lstStyle/>
        <a:p>
          <a:r>
            <a:rPr lang="ka-GE" sz="3200" dirty="0">
              <a:solidFill>
                <a:schemeClr val="bg1"/>
              </a:solidFill>
            </a:rPr>
            <a:t>მტკიცებულებებზე დაფუძნებული</a:t>
          </a:r>
          <a:endParaRPr lang="en-US" sz="3200" dirty="0">
            <a:solidFill>
              <a:schemeClr val="bg1"/>
            </a:solidFill>
          </a:endParaRPr>
        </a:p>
        <a:p>
          <a:r>
            <a:rPr lang="en-US" sz="2400" dirty="0">
              <a:solidFill>
                <a:schemeClr val="bg1"/>
              </a:solidFill>
            </a:rPr>
            <a:t>Evidence Based Policy-Making</a:t>
          </a:r>
          <a:r>
            <a:rPr lang="ka-GE" sz="2400" dirty="0">
              <a:solidFill>
                <a:schemeClr val="bg1"/>
              </a:solidFill>
            </a:rPr>
            <a:t>  </a:t>
          </a:r>
        </a:p>
      </dgm:t>
    </dgm:pt>
    <dgm:pt modelId="{1E75CA5C-C48B-4C58-99B0-B70DEF746E17}" type="parTrans" cxnId="{7F9CC974-6A42-47C4-9CAA-062F1747AF82}">
      <dgm:prSet/>
      <dgm:spPr/>
      <dgm:t>
        <a:bodyPr/>
        <a:lstStyle/>
        <a:p>
          <a:endParaRPr lang="en-US"/>
        </a:p>
      </dgm:t>
    </dgm:pt>
    <dgm:pt modelId="{3EE9405A-3895-4256-890B-869B9A5FB1A8}" type="sibTrans" cxnId="{7F9CC974-6A42-47C4-9CAA-062F1747AF82}">
      <dgm:prSet/>
      <dgm:spPr/>
      <dgm:t>
        <a:bodyPr/>
        <a:lstStyle/>
        <a:p>
          <a:endParaRPr lang="en-US"/>
        </a:p>
      </dgm:t>
    </dgm:pt>
    <dgm:pt modelId="{243E3B3A-7FE6-4DE9-AAF5-41DC813D0B6B}">
      <dgm:prSet phldrT="[Text]" custT="1"/>
      <dgm:spPr/>
      <dgm:t>
        <a:bodyPr/>
        <a:lstStyle/>
        <a:p>
          <a:r>
            <a:rPr lang="ka-GE" sz="3600" dirty="0">
              <a:solidFill>
                <a:schemeClr val="bg1"/>
              </a:solidFill>
            </a:rPr>
            <a:t>მთავრობის ერთიანი მიდგომა</a:t>
          </a:r>
        </a:p>
        <a:p>
          <a:r>
            <a:rPr lang="en-US" sz="2400" dirty="0">
              <a:solidFill>
                <a:schemeClr val="bg1"/>
              </a:solidFill>
            </a:rPr>
            <a:t>Whole of Government Approach</a:t>
          </a:r>
        </a:p>
      </dgm:t>
    </dgm:pt>
    <dgm:pt modelId="{2EE520DF-A493-445B-9A8B-39E41BC6CBAD}" type="parTrans" cxnId="{139594CB-85B2-4A25-8D1D-6001A7B04338}">
      <dgm:prSet/>
      <dgm:spPr/>
      <dgm:t>
        <a:bodyPr/>
        <a:lstStyle/>
        <a:p>
          <a:endParaRPr lang="en-US"/>
        </a:p>
      </dgm:t>
    </dgm:pt>
    <dgm:pt modelId="{1057D66F-9C9A-4CDD-87D2-C602691E9361}" type="sibTrans" cxnId="{139594CB-85B2-4A25-8D1D-6001A7B04338}">
      <dgm:prSet/>
      <dgm:spPr/>
      <dgm:t>
        <a:bodyPr/>
        <a:lstStyle/>
        <a:p>
          <a:endParaRPr lang="en-US"/>
        </a:p>
      </dgm:t>
    </dgm:pt>
    <dgm:pt modelId="{FC433EB6-63A8-4F7A-A93C-BABCCF97399D}">
      <dgm:prSet custT="1"/>
      <dgm:spPr/>
      <dgm:t>
        <a:bodyPr/>
        <a:lstStyle/>
        <a:p>
          <a:r>
            <a:rPr lang="ka-GE" sz="3600" dirty="0">
              <a:solidFill>
                <a:schemeClr val="bg1"/>
              </a:solidFill>
            </a:rPr>
            <a:t>შედეგებზე ორიენტირებული</a:t>
          </a:r>
          <a:endParaRPr lang="en-US" sz="3600" dirty="0">
            <a:solidFill>
              <a:schemeClr val="bg1"/>
            </a:solidFill>
          </a:endParaRPr>
        </a:p>
        <a:p>
          <a:r>
            <a:rPr lang="en-US" sz="2400" dirty="0">
              <a:solidFill>
                <a:schemeClr val="bg1"/>
              </a:solidFill>
            </a:rPr>
            <a:t>Results Based Management</a:t>
          </a:r>
          <a:endParaRPr lang="en-US" sz="3600" dirty="0">
            <a:solidFill>
              <a:schemeClr val="bg1"/>
            </a:solidFill>
          </a:endParaRPr>
        </a:p>
      </dgm:t>
    </dgm:pt>
    <dgm:pt modelId="{028EB772-0EB6-4F31-9AED-C2E3CCD98726}" type="parTrans" cxnId="{19DE1E23-0200-400B-A5DC-811B8437B812}">
      <dgm:prSet/>
      <dgm:spPr/>
      <dgm:t>
        <a:bodyPr/>
        <a:lstStyle/>
        <a:p>
          <a:endParaRPr lang="en-US"/>
        </a:p>
      </dgm:t>
    </dgm:pt>
    <dgm:pt modelId="{2A64297E-4BAE-40A4-B89F-968B29D0CBB7}" type="sibTrans" cxnId="{19DE1E23-0200-400B-A5DC-811B8437B812}">
      <dgm:prSet/>
      <dgm:spPr/>
      <dgm:t>
        <a:bodyPr/>
        <a:lstStyle/>
        <a:p>
          <a:endParaRPr lang="en-US"/>
        </a:p>
      </dgm:t>
    </dgm:pt>
    <dgm:pt modelId="{FE725441-B90B-4B30-9A6F-A7A883386711}" type="pres">
      <dgm:prSet presAssocID="{CECFADF0-AB63-419D-86AE-3052D5A4D660}" presName="linear" presStyleCnt="0">
        <dgm:presLayoutVars>
          <dgm:animLvl val="lvl"/>
          <dgm:resizeHandles val="exact"/>
        </dgm:presLayoutVars>
      </dgm:prSet>
      <dgm:spPr/>
    </dgm:pt>
    <dgm:pt modelId="{03862913-D440-4CC3-BE67-5CB85566C700}" type="pres">
      <dgm:prSet presAssocID="{ADEA5A24-894A-4F65-9EA8-7F4C6E9B5903}" presName="parentText" presStyleLbl="node1" presStyleIdx="0" presStyleCnt="3">
        <dgm:presLayoutVars>
          <dgm:chMax val="0"/>
          <dgm:bulletEnabled val="1"/>
        </dgm:presLayoutVars>
      </dgm:prSet>
      <dgm:spPr/>
    </dgm:pt>
    <dgm:pt modelId="{31D42E4F-5C4A-4863-9E50-7F48C28AB01B}" type="pres">
      <dgm:prSet presAssocID="{3EE9405A-3895-4256-890B-869B9A5FB1A8}" presName="spacer" presStyleCnt="0"/>
      <dgm:spPr/>
    </dgm:pt>
    <dgm:pt modelId="{B5E21E34-FB87-480E-98B3-5DE0C552A299}" type="pres">
      <dgm:prSet presAssocID="{FC433EB6-63A8-4F7A-A93C-BABCCF97399D}" presName="parentText" presStyleLbl="node1" presStyleIdx="1" presStyleCnt="3">
        <dgm:presLayoutVars>
          <dgm:chMax val="0"/>
          <dgm:bulletEnabled val="1"/>
        </dgm:presLayoutVars>
      </dgm:prSet>
      <dgm:spPr/>
    </dgm:pt>
    <dgm:pt modelId="{E3463A4D-AC09-4241-AC5B-AB31BFF2D764}" type="pres">
      <dgm:prSet presAssocID="{2A64297E-4BAE-40A4-B89F-968B29D0CBB7}" presName="spacer" presStyleCnt="0"/>
      <dgm:spPr/>
    </dgm:pt>
    <dgm:pt modelId="{BC242979-B2D9-471E-B075-FF5AE45325B9}" type="pres">
      <dgm:prSet presAssocID="{243E3B3A-7FE6-4DE9-AAF5-41DC813D0B6B}" presName="parentText" presStyleLbl="node1" presStyleIdx="2" presStyleCnt="3">
        <dgm:presLayoutVars>
          <dgm:chMax val="0"/>
          <dgm:bulletEnabled val="1"/>
        </dgm:presLayoutVars>
      </dgm:prSet>
      <dgm:spPr/>
    </dgm:pt>
  </dgm:ptLst>
  <dgm:cxnLst>
    <dgm:cxn modelId="{19DE1E23-0200-400B-A5DC-811B8437B812}" srcId="{CECFADF0-AB63-419D-86AE-3052D5A4D660}" destId="{FC433EB6-63A8-4F7A-A93C-BABCCF97399D}" srcOrd="1" destOrd="0" parTransId="{028EB772-0EB6-4F31-9AED-C2E3CCD98726}" sibTransId="{2A64297E-4BAE-40A4-B89F-968B29D0CBB7}"/>
    <dgm:cxn modelId="{34C18826-CB91-45B2-A96D-61C40B9F90CC}" type="presOf" srcId="{ADEA5A24-894A-4F65-9EA8-7F4C6E9B5903}" destId="{03862913-D440-4CC3-BE67-5CB85566C700}" srcOrd="0" destOrd="0" presId="urn:microsoft.com/office/officeart/2005/8/layout/vList2"/>
    <dgm:cxn modelId="{81B73141-08CE-458F-9E60-2953C6A32989}" type="presOf" srcId="{CECFADF0-AB63-419D-86AE-3052D5A4D660}" destId="{FE725441-B90B-4B30-9A6F-A7A883386711}" srcOrd="0" destOrd="0" presId="urn:microsoft.com/office/officeart/2005/8/layout/vList2"/>
    <dgm:cxn modelId="{7F9CC974-6A42-47C4-9CAA-062F1747AF82}" srcId="{CECFADF0-AB63-419D-86AE-3052D5A4D660}" destId="{ADEA5A24-894A-4F65-9EA8-7F4C6E9B5903}" srcOrd="0" destOrd="0" parTransId="{1E75CA5C-C48B-4C58-99B0-B70DEF746E17}" sibTransId="{3EE9405A-3895-4256-890B-869B9A5FB1A8}"/>
    <dgm:cxn modelId="{7A5A8697-85A9-4828-BF59-D710E551761C}" type="presOf" srcId="{FC433EB6-63A8-4F7A-A93C-BABCCF97399D}" destId="{B5E21E34-FB87-480E-98B3-5DE0C552A299}" srcOrd="0" destOrd="0" presId="urn:microsoft.com/office/officeart/2005/8/layout/vList2"/>
    <dgm:cxn modelId="{139594CB-85B2-4A25-8D1D-6001A7B04338}" srcId="{CECFADF0-AB63-419D-86AE-3052D5A4D660}" destId="{243E3B3A-7FE6-4DE9-AAF5-41DC813D0B6B}" srcOrd="2" destOrd="0" parTransId="{2EE520DF-A493-445B-9A8B-39E41BC6CBAD}" sibTransId="{1057D66F-9C9A-4CDD-87D2-C602691E9361}"/>
    <dgm:cxn modelId="{0A4F81E5-E9C2-4F25-B718-867CCBF5F557}" type="presOf" srcId="{243E3B3A-7FE6-4DE9-AAF5-41DC813D0B6B}" destId="{BC242979-B2D9-471E-B075-FF5AE45325B9}" srcOrd="0" destOrd="0" presId="urn:microsoft.com/office/officeart/2005/8/layout/vList2"/>
    <dgm:cxn modelId="{B5C19897-6699-4E8C-A7B9-354328E53AF7}" type="presParOf" srcId="{FE725441-B90B-4B30-9A6F-A7A883386711}" destId="{03862913-D440-4CC3-BE67-5CB85566C700}" srcOrd="0" destOrd="0" presId="urn:microsoft.com/office/officeart/2005/8/layout/vList2"/>
    <dgm:cxn modelId="{D2B48175-D5BD-455D-A9D5-D505F1D4C95C}" type="presParOf" srcId="{FE725441-B90B-4B30-9A6F-A7A883386711}" destId="{31D42E4F-5C4A-4863-9E50-7F48C28AB01B}" srcOrd="1" destOrd="0" presId="urn:microsoft.com/office/officeart/2005/8/layout/vList2"/>
    <dgm:cxn modelId="{5B4E056A-4C49-4CD0-93A0-BB177A16C68E}" type="presParOf" srcId="{FE725441-B90B-4B30-9A6F-A7A883386711}" destId="{B5E21E34-FB87-480E-98B3-5DE0C552A299}" srcOrd="2" destOrd="0" presId="urn:microsoft.com/office/officeart/2005/8/layout/vList2"/>
    <dgm:cxn modelId="{AE0490FE-A8A4-4824-85CE-96EEFB52D6DB}" type="presParOf" srcId="{FE725441-B90B-4B30-9A6F-A7A883386711}" destId="{E3463A4D-AC09-4241-AC5B-AB31BFF2D764}" srcOrd="3" destOrd="0" presId="urn:microsoft.com/office/officeart/2005/8/layout/vList2"/>
    <dgm:cxn modelId="{C5261C3E-0219-4CB9-B2A9-2077C05037CB}" type="presParOf" srcId="{FE725441-B90B-4B30-9A6F-A7A883386711}" destId="{BC242979-B2D9-471E-B075-FF5AE45325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92828-5C6F-45CE-83A1-107E236D21DD}" type="doc">
      <dgm:prSet loTypeId="urn:microsoft.com/office/officeart/2005/8/layout/pyramid1" loCatId="pyramid" qsTypeId="urn:microsoft.com/office/officeart/2005/8/quickstyle/simple5" qsCatId="simple" csTypeId="urn:microsoft.com/office/officeart/2005/8/colors/accent1_2" csCatId="accent1" phldr="1"/>
      <dgm:spPr/>
    </dgm:pt>
    <dgm:pt modelId="{B71E914A-0731-4804-B864-5579BC901F50}">
      <dgm:prSet phldrT="[Text]" custT="1"/>
      <dgm:spPr/>
      <dgm:t>
        <a:bodyPr anchor="b"/>
        <a:lstStyle/>
        <a:p>
          <a:r>
            <a:rPr lang="ka-GE" sz="2000" dirty="0">
              <a:solidFill>
                <a:schemeClr val="bg1"/>
              </a:solidFill>
            </a:rPr>
            <a:t>ეროვნული</a:t>
          </a:r>
          <a:endParaRPr lang="en-US" sz="2000" dirty="0">
            <a:solidFill>
              <a:schemeClr val="bg1"/>
            </a:solidFill>
          </a:endParaRPr>
        </a:p>
      </dgm:t>
    </dgm:pt>
    <dgm:pt modelId="{AFE10E73-BE2A-4BAB-9923-688C773E0535}" type="parTrans" cxnId="{B64877DC-57A4-49AC-9627-103CD2D5D97F}">
      <dgm:prSet/>
      <dgm:spPr/>
      <dgm:t>
        <a:bodyPr/>
        <a:lstStyle/>
        <a:p>
          <a:endParaRPr lang="en-US" sz="1600">
            <a:solidFill>
              <a:schemeClr val="bg1"/>
            </a:solidFill>
          </a:endParaRPr>
        </a:p>
      </dgm:t>
    </dgm:pt>
    <dgm:pt modelId="{AA7BB00F-111E-4CCF-AD7E-C0EEE467BDF0}" type="sibTrans" cxnId="{B64877DC-57A4-49AC-9627-103CD2D5D97F}">
      <dgm:prSet/>
      <dgm:spPr/>
      <dgm:t>
        <a:bodyPr/>
        <a:lstStyle/>
        <a:p>
          <a:endParaRPr lang="en-US" sz="1600">
            <a:solidFill>
              <a:schemeClr val="bg1"/>
            </a:solidFill>
          </a:endParaRPr>
        </a:p>
      </dgm:t>
    </dgm:pt>
    <dgm:pt modelId="{A1959FB3-B344-48CA-BAB5-2EEA53F6B7C5}">
      <dgm:prSet phldrT="[Text]" custT="1"/>
      <dgm:spPr/>
      <dgm:t>
        <a:bodyPr anchor="b"/>
        <a:lstStyle/>
        <a:p>
          <a:r>
            <a:rPr lang="ka-GE" sz="2800" dirty="0">
              <a:solidFill>
                <a:schemeClr val="bg1"/>
              </a:solidFill>
            </a:rPr>
            <a:t>სექტორული</a:t>
          </a:r>
          <a:endParaRPr lang="en-US" sz="2800" dirty="0">
            <a:solidFill>
              <a:schemeClr val="bg1"/>
            </a:solidFill>
          </a:endParaRPr>
        </a:p>
      </dgm:t>
    </dgm:pt>
    <dgm:pt modelId="{FC4DB7B6-BD5C-42C1-BFB0-46029A4CB18B}" type="parTrans" cxnId="{FF0F2255-2496-4593-BF45-60FD21BB3525}">
      <dgm:prSet/>
      <dgm:spPr/>
      <dgm:t>
        <a:bodyPr/>
        <a:lstStyle/>
        <a:p>
          <a:endParaRPr lang="en-US" sz="1600">
            <a:solidFill>
              <a:schemeClr val="bg1"/>
            </a:solidFill>
          </a:endParaRPr>
        </a:p>
      </dgm:t>
    </dgm:pt>
    <dgm:pt modelId="{7B235EDD-72F4-4045-91FE-CDC7DB53E960}" type="sibTrans" cxnId="{FF0F2255-2496-4593-BF45-60FD21BB3525}">
      <dgm:prSet/>
      <dgm:spPr/>
      <dgm:t>
        <a:bodyPr/>
        <a:lstStyle/>
        <a:p>
          <a:endParaRPr lang="en-US" sz="1600">
            <a:solidFill>
              <a:schemeClr val="bg1"/>
            </a:solidFill>
          </a:endParaRPr>
        </a:p>
      </dgm:t>
    </dgm:pt>
    <dgm:pt modelId="{015C79C4-3B8C-40FE-93B4-F1249F3F4B4C}">
      <dgm:prSet phldrT="[Text]" custT="1"/>
      <dgm:spPr/>
      <dgm:t>
        <a:bodyPr anchor="b"/>
        <a:lstStyle/>
        <a:p>
          <a:r>
            <a:rPr lang="ka-GE" sz="3600" dirty="0">
              <a:solidFill>
                <a:schemeClr val="bg1"/>
              </a:solidFill>
            </a:rPr>
            <a:t>ინსტიტუციური</a:t>
          </a:r>
          <a:endParaRPr lang="en-US" sz="3600" dirty="0">
            <a:solidFill>
              <a:schemeClr val="bg1"/>
            </a:solidFill>
          </a:endParaRPr>
        </a:p>
      </dgm:t>
    </dgm:pt>
    <dgm:pt modelId="{EA40A73A-974D-4130-B10E-ACBAC66F7288}" type="parTrans" cxnId="{55A09D13-D07A-4C57-B44C-4F6AA8F32F56}">
      <dgm:prSet/>
      <dgm:spPr/>
      <dgm:t>
        <a:bodyPr/>
        <a:lstStyle/>
        <a:p>
          <a:endParaRPr lang="en-US" sz="1600">
            <a:solidFill>
              <a:schemeClr val="bg1"/>
            </a:solidFill>
          </a:endParaRPr>
        </a:p>
      </dgm:t>
    </dgm:pt>
    <dgm:pt modelId="{F0841506-0215-41CA-B48E-FE54F0847149}" type="sibTrans" cxnId="{55A09D13-D07A-4C57-B44C-4F6AA8F32F56}">
      <dgm:prSet/>
      <dgm:spPr/>
      <dgm:t>
        <a:bodyPr/>
        <a:lstStyle/>
        <a:p>
          <a:endParaRPr lang="en-US" sz="1600">
            <a:solidFill>
              <a:schemeClr val="bg1"/>
            </a:solidFill>
          </a:endParaRPr>
        </a:p>
      </dgm:t>
    </dgm:pt>
    <dgm:pt modelId="{C4A41638-7FC9-4A10-AA21-0A36A89E16EF}" type="pres">
      <dgm:prSet presAssocID="{81692828-5C6F-45CE-83A1-107E236D21DD}" presName="Name0" presStyleCnt="0">
        <dgm:presLayoutVars>
          <dgm:dir/>
          <dgm:animLvl val="lvl"/>
          <dgm:resizeHandles val="exact"/>
        </dgm:presLayoutVars>
      </dgm:prSet>
      <dgm:spPr/>
    </dgm:pt>
    <dgm:pt modelId="{1F5F5AC9-1A4B-4ECE-ABAA-6455E0DFE532}" type="pres">
      <dgm:prSet presAssocID="{B71E914A-0731-4804-B864-5579BC901F50}" presName="Name8" presStyleCnt="0"/>
      <dgm:spPr/>
    </dgm:pt>
    <dgm:pt modelId="{8918BE85-BC1F-4815-812D-FE932758EF93}" type="pres">
      <dgm:prSet presAssocID="{B71E914A-0731-4804-B864-5579BC901F50}" presName="level" presStyleLbl="node1" presStyleIdx="0" presStyleCnt="3">
        <dgm:presLayoutVars>
          <dgm:chMax val="1"/>
          <dgm:bulletEnabled val="1"/>
        </dgm:presLayoutVars>
      </dgm:prSet>
      <dgm:spPr/>
    </dgm:pt>
    <dgm:pt modelId="{0D0A0A1C-3A09-4E1B-BC5D-DA12D5DA76F2}" type="pres">
      <dgm:prSet presAssocID="{B71E914A-0731-4804-B864-5579BC901F50}" presName="levelTx" presStyleLbl="revTx" presStyleIdx="0" presStyleCnt="0">
        <dgm:presLayoutVars>
          <dgm:chMax val="1"/>
          <dgm:bulletEnabled val="1"/>
        </dgm:presLayoutVars>
      </dgm:prSet>
      <dgm:spPr/>
    </dgm:pt>
    <dgm:pt modelId="{ED0C72A1-E088-40A2-984B-8DBD012553A8}" type="pres">
      <dgm:prSet presAssocID="{A1959FB3-B344-48CA-BAB5-2EEA53F6B7C5}" presName="Name8" presStyleCnt="0"/>
      <dgm:spPr/>
    </dgm:pt>
    <dgm:pt modelId="{145CEA9C-CBAE-4AF9-B765-B656F4787C94}" type="pres">
      <dgm:prSet presAssocID="{A1959FB3-B344-48CA-BAB5-2EEA53F6B7C5}" presName="level" presStyleLbl="node1" presStyleIdx="1" presStyleCnt="3">
        <dgm:presLayoutVars>
          <dgm:chMax val="1"/>
          <dgm:bulletEnabled val="1"/>
        </dgm:presLayoutVars>
      </dgm:prSet>
      <dgm:spPr/>
    </dgm:pt>
    <dgm:pt modelId="{1D9465A0-CABA-491C-8091-206ADA0615A5}" type="pres">
      <dgm:prSet presAssocID="{A1959FB3-B344-48CA-BAB5-2EEA53F6B7C5}" presName="levelTx" presStyleLbl="revTx" presStyleIdx="0" presStyleCnt="0">
        <dgm:presLayoutVars>
          <dgm:chMax val="1"/>
          <dgm:bulletEnabled val="1"/>
        </dgm:presLayoutVars>
      </dgm:prSet>
      <dgm:spPr/>
    </dgm:pt>
    <dgm:pt modelId="{E34DE4EE-4ACB-40C3-8D17-2684794F312B}" type="pres">
      <dgm:prSet presAssocID="{015C79C4-3B8C-40FE-93B4-F1249F3F4B4C}" presName="Name8" presStyleCnt="0"/>
      <dgm:spPr/>
    </dgm:pt>
    <dgm:pt modelId="{98DBA55A-FB7F-4B09-8BCD-FD622EE259AC}" type="pres">
      <dgm:prSet presAssocID="{015C79C4-3B8C-40FE-93B4-F1249F3F4B4C}" presName="level" presStyleLbl="node1" presStyleIdx="2" presStyleCnt="3">
        <dgm:presLayoutVars>
          <dgm:chMax val="1"/>
          <dgm:bulletEnabled val="1"/>
        </dgm:presLayoutVars>
      </dgm:prSet>
      <dgm:spPr/>
    </dgm:pt>
    <dgm:pt modelId="{A9B4D4E7-CD21-46BC-8788-18A40851593B}" type="pres">
      <dgm:prSet presAssocID="{015C79C4-3B8C-40FE-93B4-F1249F3F4B4C}" presName="levelTx" presStyleLbl="revTx" presStyleIdx="0" presStyleCnt="0">
        <dgm:presLayoutVars>
          <dgm:chMax val="1"/>
          <dgm:bulletEnabled val="1"/>
        </dgm:presLayoutVars>
      </dgm:prSet>
      <dgm:spPr/>
    </dgm:pt>
  </dgm:ptLst>
  <dgm:cxnLst>
    <dgm:cxn modelId="{7CAF1A07-3969-4C92-8787-2AB783D496E7}" type="presOf" srcId="{015C79C4-3B8C-40FE-93B4-F1249F3F4B4C}" destId="{98DBA55A-FB7F-4B09-8BCD-FD622EE259AC}" srcOrd="0" destOrd="0" presId="urn:microsoft.com/office/officeart/2005/8/layout/pyramid1"/>
    <dgm:cxn modelId="{55A09D13-D07A-4C57-B44C-4F6AA8F32F56}" srcId="{81692828-5C6F-45CE-83A1-107E236D21DD}" destId="{015C79C4-3B8C-40FE-93B4-F1249F3F4B4C}" srcOrd="2" destOrd="0" parTransId="{EA40A73A-974D-4130-B10E-ACBAC66F7288}" sibTransId="{F0841506-0215-41CA-B48E-FE54F0847149}"/>
    <dgm:cxn modelId="{DF2A6015-06C4-407B-934A-A989842591E0}" type="presOf" srcId="{B71E914A-0731-4804-B864-5579BC901F50}" destId="{0D0A0A1C-3A09-4E1B-BC5D-DA12D5DA76F2}" srcOrd="1" destOrd="0" presId="urn:microsoft.com/office/officeart/2005/8/layout/pyramid1"/>
    <dgm:cxn modelId="{CBBA615E-45B9-4D65-BBAD-620B1B32664F}" type="presOf" srcId="{81692828-5C6F-45CE-83A1-107E236D21DD}" destId="{C4A41638-7FC9-4A10-AA21-0A36A89E16EF}" srcOrd="0" destOrd="0" presId="urn:microsoft.com/office/officeart/2005/8/layout/pyramid1"/>
    <dgm:cxn modelId="{FF0F2255-2496-4593-BF45-60FD21BB3525}" srcId="{81692828-5C6F-45CE-83A1-107E236D21DD}" destId="{A1959FB3-B344-48CA-BAB5-2EEA53F6B7C5}" srcOrd="1" destOrd="0" parTransId="{FC4DB7B6-BD5C-42C1-BFB0-46029A4CB18B}" sibTransId="{7B235EDD-72F4-4045-91FE-CDC7DB53E960}"/>
    <dgm:cxn modelId="{9CF47EA7-581A-4834-8B12-ED9BBA290F65}" type="presOf" srcId="{B71E914A-0731-4804-B864-5579BC901F50}" destId="{8918BE85-BC1F-4815-812D-FE932758EF93}" srcOrd="0" destOrd="0" presId="urn:microsoft.com/office/officeart/2005/8/layout/pyramid1"/>
    <dgm:cxn modelId="{0FCF3CAF-A2D5-4D78-930F-396B0FBDED68}" type="presOf" srcId="{015C79C4-3B8C-40FE-93B4-F1249F3F4B4C}" destId="{A9B4D4E7-CD21-46BC-8788-18A40851593B}" srcOrd="1" destOrd="0" presId="urn:microsoft.com/office/officeart/2005/8/layout/pyramid1"/>
    <dgm:cxn modelId="{D62A3FB5-6870-41BE-85DF-C437EA400925}" type="presOf" srcId="{A1959FB3-B344-48CA-BAB5-2EEA53F6B7C5}" destId="{1D9465A0-CABA-491C-8091-206ADA0615A5}" srcOrd="1" destOrd="0" presId="urn:microsoft.com/office/officeart/2005/8/layout/pyramid1"/>
    <dgm:cxn modelId="{B64877DC-57A4-49AC-9627-103CD2D5D97F}" srcId="{81692828-5C6F-45CE-83A1-107E236D21DD}" destId="{B71E914A-0731-4804-B864-5579BC901F50}" srcOrd="0" destOrd="0" parTransId="{AFE10E73-BE2A-4BAB-9923-688C773E0535}" sibTransId="{AA7BB00F-111E-4CCF-AD7E-C0EEE467BDF0}"/>
    <dgm:cxn modelId="{D9669DED-DD47-492A-A5D4-91247FE50F2B}" type="presOf" srcId="{A1959FB3-B344-48CA-BAB5-2EEA53F6B7C5}" destId="{145CEA9C-CBAE-4AF9-B765-B656F4787C94}" srcOrd="0" destOrd="0" presId="urn:microsoft.com/office/officeart/2005/8/layout/pyramid1"/>
    <dgm:cxn modelId="{FE20EC9A-D1D8-4F3F-985E-6AE4E222F821}" type="presParOf" srcId="{C4A41638-7FC9-4A10-AA21-0A36A89E16EF}" destId="{1F5F5AC9-1A4B-4ECE-ABAA-6455E0DFE532}" srcOrd="0" destOrd="0" presId="urn:microsoft.com/office/officeart/2005/8/layout/pyramid1"/>
    <dgm:cxn modelId="{A87F62DA-366E-48A7-8D8B-4E1766C71A7F}" type="presParOf" srcId="{1F5F5AC9-1A4B-4ECE-ABAA-6455E0DFE532}" destId="{8918BE85-BC1F-4815-812D-FE932758EF93}" srcOrd="0" destOrd="0" presId="urn:microsoft.com/office/officeart/2005/8/layout/pyramid1"/>
    <dgm:cxn modelId="{007D6487-3565-4E5D-88D1-DFE7D0445C69}" type="presParOf" srcId="{1F5F5AC9-1A4B-4ECE-ABAA-6455E0DFE532}" destId="{0D0A0A1C-3A09-4E1B-BC5D-DA12D5DA76F2}" srcOrd="1" destOrd="0" presId="urn:microsoft.com/office/officeart/2005/8/layout/pyramid1"/>
    <dgm:cxn modelId="{069BA8C1-1F47-4B75-BDF5-C1710257F67B}" type="presParOf" srcId="{C4A41638-7FC9-4A10-AA21-0A36A89E16EF}" destId="{ED0C72A1-E088-40A2-984B-8DBD012553A8}" srcOrd="1" destOrd="0" presId="urn:microsoft.com/office/officeart/2005/8/layout/pyramid1"/>
    <dgm:cxn modelId="{D52B2954-1946-4B3C-A21C-BCCA2691C10D}" type="presParOf" srcId="{ED0C72A1-E088-40A2-984B-8DBD012553A8}" destId="{145CEA9C-CBAE-4AF9-B765-B656F4787C94}" srcOrd="0" destOrd="0" presId="urn:microsoft.com/office/officeart/2005/8/layout/pyramid1"/>
    <dgm:cxn modelId="{8BD17E3B-3F90-4FF2-9298-488CC432AD07}" type="presParOf" srcId="{ED0C72A1-E088-40A2-984B-8DBD012553A8}" destId="{1D9465A0-CABA-491C-8091-206ADA0615A5}" srcOrd="1" destOrd="0" presId="urn:microsoft.com/office/officeart/2005/8/layout/pyramid1"/>
    <dgm:cxn modelId="{A1915B62-A079-4863-B4B0-46A6B003CEFB}" type="presParOf" srcId="{C4A41638-7FC9-4A10-AA21-0A36A89E16EF}" destId="{E34DE4EE-4ACB-40C3-8D17-2684794F312B}" srcOrd="2" destOrd="0" presId="urn:microsoft.com/office/officeart/2005/8/layout/pyramid1"/>
    <dgm:cxn modelId="{047DD85A-21C3-47C9-BA81-E52DF360BD39}" type="presParOf" srcId="{E34DE4EE-4ACB-40C3-8D17-2684794F312B}" destId="{98DBA55A-FB7F-4B09-8BCD-FD622EE259AC}" srcOrd="0" destOrd="0" presId="urn:microsoft.com/office/officeart/2005/8/layout/pyramid1"/>
    <dgm:cxn modelId="{8B38E69A-7516-4B6E-AD4E-2397C00EB320}" type="presParOf" srcId="{E34DE4EE-4ACB-40C3-8D17-2684794F312B}" destId="{A9B4D4E7-CD21-46BC-8788-18A40851593B}"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CFADF0-AB63-419D-86AE-3052D5A4D6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EA5A24-894A-4F65-9EA8-7F4C6E9B5903}">
      <dgm:prSet phldrT="[Text]" custT="1"/>
      <dgm:spPr/>
      <dgm:t>
        <a:bodyPr/>
        <a:lstStyle/>
        <a:p>
          <a:r>
            <a:rPr lang="ka-GE" sz="3200" dirty="0">
              <a:solidFill>
                <a:schemeClr val="bg1"/>
              </a:solidFill>
            </a:rPr>
            <a:t>მტკიცებულებებზე დაფუძნებული</a:t>
          </a:r>
          <a:endParaRPr lang="en-US" sz="3200" dirty="0">
            <a:solidFill>
              <a:schemeClr val="bg1"/>
            </a:solidFill>
          </a:endParaRPr>
        </a:p>
        <a:p>
          <a:r>
            <a:rPr lang="en-US" sz="2400" dirty="0">
              <a:solidFill>
                <a:schemeClr val="bg1"/>
              </a:solidFill>
            </a:rPr>
            <a:t>Evidence Based Policy-Making</a:t>
          </a:r>
          <a:r>
            <a:rPr lang="ka-GE" sz="2400" dirty="0">
              <a:solidFill>
                <a:schemeClr val="bg1"/>
              </a:solidFill>
            </a:rPr>
            <a:t>  </a:t>
          </a:r>
        </a:p>
      </dgm:t>
    </dgm:pt>
    <dgm:pt modelId="{1E75CA5C-C48B-4C58-99B0-B70DEF746E17}" type="parTrans" cxnId="{7F9CC974-6A42-47C4-9CAA-062F1747AF82}">
      <dgm:prSet/>
      <dgm:spPr/>
      <dgm:t>
        <a:bodyPr/>
        <a:lstStyle/>
        <a:p>
          <a:endParaRPr lang="en-US"/>
        </a:p>
      </dgm:t>
    </dgm:pt>
    <dgm:pt modelId="{3EE9405A-3895-4256-890B-869B9A5FB1A8}" type="sibTrans" cxnId="{7F9CC974-6A42-47C4-9CAA-062F1747AF82}">
      <dgm:prSet/>
      <dgm:spPr/>
      <dgm:t>
        <a:bodyPr/>
        <a:lstStyle/>
        <a:p>
          <a:endParaRPr lang="en-US"/>
        </a:p>
      </dgm:t>
    </dgm:pt>
    <dgm:pt modelId="{243E3B3A-7FE6-4DE9-AAF5-41DC813D0B6B}">
      <dgm:prSet phldrT="[Text]" custT="1"/>
      <dgm:spPr/>
      <dgm:t>
        <a:bodyPr/>
        <a:lstStyle/>
        <a:p>
          <a:r>
            <a:rPr lang="ka-GE" sz="3600" dirty="0">
              <a:solidFill>
                <a:schemeClr val="bg1"/>
              </a:solidFill>
            </a:rPr>
            <a:t>მთავრობის ერთიანი მიდგომა</a:t>
          </a:r>
        </a:p>
        <a:p>
          <a:r>
            <a:rPr lang="en-US" sz="2400" dirty="0">
              <a:solidFill>
                <a:schemeClr val="bg1"/>
              </a:solidFill>
            </a:rPr>
            <a:t>Whole of Government Approach</a:t>
          </a:r>
        </a:p>
      </dgm:t>
    </dgm:pt>
    <dgm:pt modelId="{2EE520DF-A493-445B-9A8B-39E41BC6CBAD}" type="parTrans" cxnId="{139594CB-85B2-4A25-8D1D-6001A7B04338}">
      <dgm:prSet/>
      <dgm:spPr/>
      <dgm:t>
        <a:bodyPr/>
        <a:lstStyle/>
        <a:p>
          <a:endParaRPr lang="en-US"/>
        </a:p>
      </dgm:t>
    </dgm:pt>
    <dgm:pt modelId="{1057D66F-9C9A-4CDD-87D2-C602691E9361}" type="sibTrans" cxnId="{139594CB-85B2-4A25-8D1D-6001A7B04338}">
      <dgm:prSet/>
      <dgm:spPr/>
      <dgm:t>
        <a:bodyPr/>
        <a:lstStyle/>
        <a:p>
          <a:endParaRPr lang="en-US"/>
        </a:p>
      </dgm:t>
    </dgm:pt>
    <dgm:pt modelId="{FC433EB6-63A8-4F7A-A93C-BABCCF97399D}">
      <dgm:prSet custT="1"/>
      <dgm:spPr/>
      <dgm:t>
        <a:bodyPr/>
        <a:lstStyle/>
        <a:p>
          <a:r>
            <a:rPr lang="ka-GE" sz="3600" dirty="0">
              <a:solidFill>
                <a:schemeClr val="bg1"/>
              </a:solidFill>
            </a:rPr>
            <a:t>შედეგებზე ორიენტირებული</a:t>
          </a:r>
          <a:endParaRPr lang="en-US" sz="3600" dirty="0">
            <a:solidFill>
              <a:schemeClr val="bg1"/>
            </a:solidFill>
          </a:endParaRPr>
        </a:p>
        <a:p>
          <a:r>
            <a:rPr lang="en-US" sz="2400" dirty="0">
              <a:solidFill>
                <a:schemeClr val="bg1"/>
              </a:solidFill>
            </a:rPr>
            <a:t>Results Based Management</a:t>
          </a:r>
          <a:endParaRPr lang="en-US" sz="3600" dirty="0">
            <a:solidFill>
              <a:schemeClr val="bg1"/>
            </a:solidFill>
          </a:endParaRPr>
        </a:p>
      </dgm:t>
    </dgm:pt>
    <dgm:pt modelId="{028EB772-0EB6-4F31-9AED-C2E3CCD98726}" type="parTrans" cxnId="{19DE1E23-0200-400B-A5DC-811B8437B812}">
      <dgm:prSet/>
      <dgm:spPr/>
      <dgm:t>
        <a:bodyPr/>
        <a:lstStyle/>
        <a:p>
          <a:endParaRPr lang="en-US"/>
        </a:p>
      </dgm:t>
    </dgm:pt>
    <dgm:pt modelId="{2A64297E-4BAE-40A4-B89F-968B29D0CBB7}" type="sibTrans" cxnId="{19DE1E23-0200-400B-A5DC-811B8437B812}">
      <dgm:prSet/>
      <dgm:spPr/>
      <dgm:t>
        <a:bodyPr/>
        <a:lstStyle/>
        <a:p>
          <a:endParaRPr lang="en-US"/>
        </a:p>
      </dgm:t>
    </dgm:pt>
    <dgm:pt modelId="{FE725441-B90B-4B30-9A6F-A7A883386711}" type="pres">
      <dgm:prSet presAssocID="{CECFADF0-AB63-419D-86AE-3052D5A4D660}" presName="linear" presStyleCnt="0">
        <dgm:presLayoutVars>
          <dgm:animLvl val="lvl"/>
          <dgm:resizeHandles val="exact"/>
        </dgm:presLayoutVars>
      </dgm:prSet>
      <dgm:spPr/>
    </dgm:pt>
    <dgm:pt modelId="{03862913-D440-4CC3-BE67-5CB85566C700}" type="pres">
      <dgm:prSet presAssocID="{ADEA5A24-894A-4F65-9EA8-7F4C6E9B5903}" presName="parentText" presStyleLbl="node1" presStyleIdx="0" presStyleCnt="3">
        <dgm:presLayoutVars>
          <dgm:chMax val="0"/>
          <dgm:bulletEnabled val="1"/>
        </dgm:presLayoutVars>
      </dgm:prSet>
      <dgm:spPr/>
    </dgm:pt>
    <dgm:pt modelId="{31D42E4F-5C4A-4863-9E50-7F48C28AB01B}" type="pres">
      <dgm:prSet presAssocID="{3EE9405A-3895-4256-890B-869B9A5FB1A8}" presName="spacer" presStyleCnt="0"/>
      <dgm:spPr/>
    </dgm:pt>
    <dgm:pt modelId="{B5E21E34-FB87-480E-98B3-5DE0C552A299}" type="pres">
      <dgm:prSet presAssocID="{FC433EB6-63A8-4F7A-A93C-BABCCF97399D}" presName="parentText" presStyleLbl="node1" presStyleIdx="1" presStyleCnt="3">
        <dgm:presLayoutVars>
          <dgm:chMax val="0"/>
          <dgm:bulletEnabled val="1"/>
        </dgm:presLayoutVars>
      </dgm:prSet>
      <dgm:spPr/>
    </dgm:pt>
    <dgm:pt modelId="{E3463A4D-AC09-4241-AC5B-AB31BFF2D764}" type="pres">
      <dgm:prSet presAssocID="{2A64297E-4BAE-40A4-B89F-968B29D0CBB7}" presName="spacer" presStyleCnt="0"/>
      <dgm:spPr/>
    </dgm:pt>
    <dgm:pt modelId="{BC242979-B2D9-471E-B075-FF5AE45325B9}" type="pres">
      <dgm:prSet presAssocID="{243E3B3A-7FE6-4DE9-AAF5-41DC813D0B6B}" presName="parentText" presStyleLbl="node1" presStyleIdx="2" presStyleCnt="3">
        <dgm:presLayoutVars>
          <dgm:chMax val="0"/>
          <dgm:bulletEnabled val="1"/>
        </dgm:presLayoutVars>
      </dgm:prSet>
      <dgm:spPr/>
    </dgm:pt>
  </dgm:ptLst>
  <dgm:cxnLst>
    <dgm:cxn modelId="{19DE1E23-0200-400B-A5DC-811B8437B812}" srcId="{CECFADF0-AB63-419D-86AE-3052D5A4D660}" destId="{FC433EB6-63A8-4F7A-A93C-BABCCF97399D}" srcOrd="1" destOrd="0" parTransId="{028EB772-0EB6-4F31-9AED-C2E3CCD98726}" sibTransId="{2A64297E-4BAE-40A4-B89F-968B29D0CBB7}"/>
    <dgm:cxn modelId="{34C18826-CB91-45B2-A96D-61C40B9F90CC}" type="presOf" srcId="{ADEA5A24-894A-4F65-9EA8-7F4C6E9B5903}" destId="{03862913-D440-4CC3-BE67-5CB85566C700}" srcOrd="0" destOrd="0" presId="urn:microsoft.com/office/officeart/2005/8/layout/vList2"/>
    <dgm:cxn modelId="{81B73141-08CE-458F-9E60-2953C6A32989}" type="presOf" srcId="{CECFADF0-AB63-419D-86AE-3052D5A4D660}" destId="{FE725441-B90B-4B30-9A6F-A7A883386711}" srcOrd="0" destOrd="0" presId="urn:microsoft.com/office/officeart/2005/8/layout/vList2"/>
    <dgm:cxn modelId="{7F9CC974-6A42-47C4-9CAA-062F1747AF82}" srcId="{CECFADF0-AB63-419D-86AE-3052D5A4D660}" destId="{ADEA5A24-894A-4F65-9EA8-7F4C6E9B5903}" srcOrd="0" destOrd="0" parTransId="{1E75CA5C-C48B-4C58-99B0-B70DEF746E17}" sibTransId="{3EE9405A-3895-4256-890B-869B9A5FB1A8}"/>
    <dgm:cxn modelId="{7A5A8697-85A9-4828-BF59-D710E551761C}" type="presOf" srcId="{FC433EB6-63A8-4F7A-A93C-BABCCF97399D}" destId="{B5E21E34-FB87-480E-98B3-5DE0C552A299}" srcOrd="0" destOrd="0" presId="urn:microsoft.com/office/officeart/2005/8/layout/vList2"/>
    <dgm:cxn modelId="{139594CB-85B2-4A25-8D1D-6001A7B04338}" srcId="{CECFADF0-AB63-419D-86AE-3052D5A4D660}" destId="{243E3B3A-7FE6-4DE9-AAF5-41DC813D0B6B}" srcOrd="2" destOrd="0" parTransId="{2EE520DF-A493-445B-9A8B-39E41BC6CBAD}" sibTransId="{1057D66F-9C9A-4CDD-87D2-C602691E9361}"/>
    <dgm:cxn modelId="{0A4F81E5-E9C2-4F25-B718-867CCBF5F557}" type="presOf" srcId="{243E3B3A-7FE6-4DE9-AAF5-41DC813D0B6B}" destId="{BC242979-B2D9-471E-B075-FF5AE45325B9}" srcOrd="0" destOrd="0" presId="urn:microsoft.com/office/officeart/2005/8/layout/vList2"/>
    <dgm:cxn modelId="{B5C19897-6699-4E8C-A7B9-354328E53AF7}" type="presParOf" srcId="{FE725441-B90B-4B30-9A6F-A7A883386711}" destId="{03862913-D440-4CC3-BE67-5CB85566C700}" srcOrd="0" destOrd="0" presId="urn:microsoft.com/office/officeart/2005/8/layout/vList2"/>
    <dgm:cxn modelId="{D2B48175-D5BD-455D-A9D5-D505F1D4C95C}" type="presParOf" srcId="{FE725441-B90B-4B30-9A6F-A7A883386711}" destId="{31D42E4F-5C4A-4863-9E50-7F48C28AB01B}" srcOrd="1" destOrd="0" presId="urn:microsoft.com/office/officeart/2005/8/layout/vList2"/>
    <dgm:cxn modelId="{5B4E056A-4C49-4CD0-93A0-BB177A16C68E}" type="presParOf" srcId="{FE725441-B90B-4B30-9A6F-A7A883386711}" destId="{B5E21E34-FB87-480E-98B3-5DE0C552A299}" srcOrd="2" destOrd="0" presId="urn:microsoft.com/office/officeart/2005/8/layout/vList2"/>
    <dgm:cxn modelId="{AE0490FE-A8A4-4824-85CE-96EEFB52D6DB}" type="presParOf" srcId="{FE725441-B90B-4B30-9A6F-A7A883386711}" destId="{E3463A4D-AC09-4241-AC5B-AB31BFF2D764}" srcOrd="3" destOrd="0" presId="urn:microsoft.com/office/officeart/2005/8/layout/vList2"/>
    <dgm:cxn modelId="{C5261C3E-0219-4CB9-B2A9-2077C05037CB}" type="presParOf" srcId="{FE725441-B90B-4B30-9A6F-A7A883386711}" destId="{BC242979-B2D9-471E-B075-FF5AE45325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2913-D440-4CC3-BE67-5CB85566C700}">
      <dsp:nvSpPr>
        <dsp:cNvPr id="0" name=""/>
        <dsp:cNvSpPr/>
      </dsp:nvSpPr>
      <dsp:spPr>
        <a:xfrm>
          <a:off x="0" y="1355"/>
          <a:ext cx="9770301" cy="1343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ka-GE" sz="3200" kern="1200" dirty="0">
              <a:solidFill>
                <a:schemeClr val="bg1"/>
              </a:solidFill>
            </a:rPr>
            <a:t>მტკიცებულებებზე დაფუძნებული</a:t>
          </a:r>
          <a:endParaRPr lang="en-US" sz="3200" kern="1200" dirty="0">
            <a:solidFill>
              <a:schemeClr val="bg1"/>
            </a:solidFill>
          </a:endParaRPr>
        </a:p>
        <a:p>
          <a:pPr marL="0" lvl="0" indent="0" algn="l" defTabSz="1422400">
            <a:lnSpc>
              <a:spcPct val="90000"/>
            </a:lnSpc>
            <a:spcBef>
              <a:spcPct val="0"/>
            </a:spcBef>
            <a:spcAft>
              <a:spcPct val="35000"/>
            </a:spcAft>
            <a:buNone/>
          </a:pPr>
          <a:r>
            <a:rPr lang="en-US" sz="2400" kern="1200" dirty="0">
              <a:solidFill>
                <a:schemeClr val="bg1"/>
              </a:solidFill>
            </a:rPr>
            <a:t>Evidence Based Policy-Making</a:t>
          </a:r>
          <a:r>
            <a:rPr lang="ka-GE" sz="2400" kern="1200" dirty="0">
              <a:solidFill>
                <a:schemeClr val="bg1"/>
              </a:solidFill>
            </a:rPr>
            <a:t>  </a:t>
          </a:r>
        </a:p>
      </dsp:txBody>
      <dsp:txXfrm>
        <a:off x="65576" y="66931"/>
        <a:ext cx="9639149" cy="1212175"/>
      </dsp:txXfrm>
    </dsp:sp>
    <dsp:sp modelId="{B5E21E34-FB87-480E-98B3-5DE0C552A299}">
      <dsp:nvSpPr>
        <dsp:cNvPr id="0" name=""/>
        <dsp:cNvSpPr/>
      </dsp:nvSpPr>
      <dsp:spPr>
        <a:xfrm>
          <a:off x="0" y="1357438"/>
          <a:ext cx="9770301" cy="1343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ka-GE" sz="3600" kern="1200" dirty="0">
              <a:solidFill>
                <a:schemeClr val="bg1"/>
              </a:solidFill>
            </a:rPr>
            <a:t>შედეგებზე ორიენტირებული</a:t>
          </a:r>
          <a:endParaRPr lang="en-US" sz="3600" kern="1200" dirty="0">
            <a:solidFill>
              <a:schemeClr val="bg1"/>
            </a:solidFill>
          </a:endParaRPr>
        </a:p>
        <a:p>
          <a:pPr marL="0" lvl="0" indent="0" algn="l" defTabSz="1600200">
            <a:lnSpc>
              <a:spcPct val="90000"/>
            </a:lnSpc>
            <a:spcBef>
              <a:spcPct val="0"/>
            </a:spcBef>
            <a:spcAft>
              <a:spcPct val="35000"/>
            </a:spcAft>
            <a:buNone/>
          </a:pPr>
          <a:r>
            <a:rPr lang="en-US" sz="2400" kern="1200" dirty="0">
              <a:solidFill>
                <a:schemeClr val="bg1"/>
              </a:solidFill>
            </a:rPr>
            <a:t>Results Based Management</a:t>
          </a:r>
          <a:endParaRPr lang="en-US" sz="3600" kern="1200" dirty="0">
            <a:solidFill>
              <a:schemeClr val="bg1"/>
            </a:solidFill>
          </a:endParaRPr>
        </a:p>
      </dsp:txBody>
      <dsp:txXfrm>
        <a:off x="65576" y="1423014"/>
        <a:ext cx="9639149" cy="1212175"/>
      </dsp:txXfrm>
    </dsp:sp>
    <dsp:sp modelId="{BC242979-B2D9-471E-B075-FF5AE45325B9}">
      <dsp:nvSpPr>
        <dsp:cNvPr id="0" name=""/>
        <dsp:cNvSpPr/>
      </dsp:nvSpPr>
      <dsp:spPr>
        <a:xfrm>
          <a:off x="0" y="2713520"/>
          <a:ext cx="9770301" cy="1343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ka-GE" sz="3600" kern="1200" dirty="0">
              <a:solidFill>
                <a:schemeClr val="bg1"/>
              </a:solidFill>
            </a:rPr>
            <a:t>მთავრობის ერთიანი მიდგომა</a:t>
          </a:r>
        </a:p>
        <a:p>
          <a:pPr marL="0" lvl="0" indent="0" algn="l" defTabSz="1600200">
            <a:lnSpc>
              <a:spcPct val="90000"/>
            </a:lnSpc>
            <a:spcBef>
              <a:spcPct val="0"/>
            </a:spcBef>
            <a:spcAft>
              <a:spcPct val="35000"/>
            </a:spcAft>
            <a:buNone/>
          </a:pPr>
          <a:r>
            <a:rPr lang="en-US" sz="2400" kern="1200" dirty="0">
              <a:solidFill>
                <a:schemeClr val="bg1"/>
              </a:solidFill>
            </a:rPr>
            <a:t>Whole of Government Approach</a:t>
          </a:r>
        </a:p>
      </dsp:txBody>
      <dsp:txXfrm>
        <a:off x="65576" y="2779096"/>
        <a:ext cx="9639149" cy="1212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8BE85-BC1F-4815-812D-FE932758EF93}">
      <dsp:nvSpPr>
        <dsp:cNvPr id="0" name=""/>
        <dsp:cNvSpPr/>
      </dsp:nvSpPr>
      <dsp:spPr>
        <a:xfrm>
          <a:off x="1839976" y="0"/>
          <a:ext cx="1839976" cy="1346052"/>
        </a:xfrm>
        <a:prstGeom prst="trapezoid">
          <a:avLst>
            <a:gd name="adj" fmla="val 683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ka-GE" sz="2000" kern="1200" dirty="0">
              <a:solidFill>
                <a:schemeClr val="bg1"/>
              </a:solidFill>
            </a:rPr>
            <a:t>ეროვნული</a:t>
          </a:r>
          <a:endParaRPr lang="en-US" sz="2000" kern="1200" dirty="0">
            <a:solidFill>
              <a:schemeClr val="bg1"/>
            </a:solidFill>
          </a:endParaRPr>
        </a:p>
      </dsp:txBody>
      <dsp:txXfrm>
        <a:off x="1839976" y="0"/>
        <a:ext cx="1839976" cy="1346052"/>
      </dsp:txXfrm>
    </dsp:sp>
    <dsp:sp modelId="{145CEA9C-CBAE-4AF9-B765-B656F4787C94}">
      <dsp:nvSpPr>
        <dsp:cNvPr id="0" name=""/>
        <dsp:cNvSpPr/>
      </dsp:nvSpPr>
      <dsp:spPr>
        <a:xfrm>
          <a:off x="919988" y="1346052"/>
          <a:ext cx="3679952" cy="1346052"/>
        </a:xfrm>
        <a:prstGeom prst="trapezoid">
          <a:avLst>
            <a:gd name="adj" fmla="val 683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ka-GE" sz="2800" kern="1200" dirty="0">
              <a:solidFill>
                <a:schemeClr val="bg1"/>
              </a:solidFill>
            </a:rPr>
            <a:t>სექტორული</a:t>
          </a:r>
          <a:endParaRPr lang="en-US" sz="2800" kern="1200" dirty="0">
            <a:solidFill>
              <a:schemeClr val="bg1"/>
            </a:solidFill>
          </a:endParaRPr>
        </a:p>
      </dsp:txBody>
      <dsp:txXfrm>
        <a:off x="1563979" y="1346052"/>
        <a:ext cx="2391968" cy="1346052"/>
      </dsp:txXfrm>
    </dsp:sp>
    <dsp:sp modelId="{98DBA55A-FB7F-4B09-8BCD-FD622EE259AC}">
      <dsp:nvSpPr>
        <dsp:cNvPr id="0" name=""/>
        <dsp:cNvSpPr/>
      </dsp:nvSpPr>
      <dsp:spPr>
        <a:xfrm>
          <a:off x="0" y="2692105"/>
          <a:ext cx="5519927" cy="1346052"/>
        </a:xfrm>
        <a:prstGeom prst="trapezoid">
          <a:avLst>
            <a:gd name="adj" fmla="val 683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b" anchorCtr="0">
          <a:noAutofit/>
        </a:bodyPr>
        <a:lstStyle/>
        <a:p>
          <a:pPr marL="0" lvl="0" indent="0" algn="ctr" defTabSz="1600200">
            <a:lnSpc>
              <a:spcPct val="90000"/>
            </a:lnSpc>
            <a:spcBef>
              <a:spcPct val="0"/>
            </a:spcBef>
            <a:spcAft>
              <a:spcPct val="35000"/>
            </a:spcAft>
            <a:buNone/>
          </a:pPr>
          <a:r>
            <a:rPr lang="ka-GE" sz="3600" kern="1200" dirty="0">
              <a:solidFill>
                <a:schemeClr val="bg1"/>
              </a:solidFill>
            </a:rPr>
            <a:t>ინსტიტუციური</a:t>
          </a:r>
          <a:endParaRPr lang="en-US" sz="3600" kern="1200" dirty="0">
            <a:solidFill>
              <a:schemeClr val="bg1"/>
            </a:solidFill>
          </a:endParaRPr>
        </a:p>
      </dsp:txBody>
      <dsp:txXfrm>
        <a:off x="965987" y="2692105"/>
        <a:ext cx="3587953" cy="1346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2913-D440-4CC3-BE67-5CB85566C700}">
      <dsp:nvSpPr>
        <dsp:cNvPr id="0" name=""/>
        <dsp:cNvSpPr/>
      </dsp:nvSpPr>
      <dsp:spPr>
        <a:xfrm>
          <a:off x="0" y="1355"/>
          <a:ext cx="9770301" cy="1343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ka-GE" sz="3200" kern="1200" dirty="0">
              <a:solidFill>
                <a:schemeClr val="bg1"/>
              </a:solidFill>
            </a:rPr>
            <a:t>მტკიცებულებებზე დაფუძნებული</a:t>
          </a:r>
          <a:endParaRPr lang="en-US" sz="3200" kern="1200" dirty="0">
            <a:solidFill>
              <a:schemeClr val="bg1"/>
            </a:solidFill>
          </a:endParaRPr>
        </a:p>
        <a:p>
          <a:pPr marL="0" lvl="0" indent="0" algn="l" defTabSz="1422400">
            <a:lnSpc>
              <a:spcPct val="90000"/>
            </a:lnSpc>
            <a:spcBef>
              <a:spcPct val="0"/>
            </a:spcBef>
            <a:spcAft>
              <a:spcPct val="35000"/>
            </a:spcAft>
            <a:buNone/>
          </a:pPr>
          <a:r>
            <a:rPr lang="en-US" sz="2400" kern="1200" dirty="0">
              <a:solidFill>
                <a:schemeClr val="bg1"/>
              </a:solidFill>
            </a:rPr>
            <a:t>Evidence Based Policy-Making</a:t>
          </a:r>
          <a:r>
            <a:rPr lang="ka-GE" sz="2400" kern="1200" dirty="0">
              <a:solidFill>
                <a:schemeClr val="bg1"/>
              </a:solidFill>
            </a:rPr>
            <a:t>  </a:t>
          </a:r>
        </a:p>
      </dsp:txBody>
      <dsp:txXfrm>
        <a:off x="65576" y="66931"/>
        <a:ext cx="9639149" cy="1212175"/>
      </dsp:txXfrm>
    </dsp:sp>
    <dsp:sp modelId="{B5E21E34-FB87-480E-98B3-5DE0C552A299}">
      <dsp:nvSpPr>
        <dsp:cNvPr id="0" name=""/>
        <dsp:cNvSpPr/>
      </dsp:nvSpPr>
      <dsp:spPr>
        <a:xfrm>
          <a:off x="0" y="1357438"/>
          <a:ext cx="9770301" cy="1343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ka-GE" sz="3600" kern="1200" dirty="0">
              <a:solidFill>
                <a:schemeClr val="bg1"/>
              </a:solidFill>
            </a:rPr>
            <a:t>შედეგებზე ორიენტირებული</a:t>
          </a:r>
          <a:endParaRPr lang="en-US" sz="3600" kern="1200" dirty="0">
            <a:solidFill>
              <a:schemeClr val="bg1"/>
            </a:solidFill>
          </a:endParaRPr>
        </a:p>
        <a:p>
          <a:pPr marL="0" lvl="0" indent="0" algn="l" defTabSz="1600200">
            <a:lnSpc>
              <a:spcPct val="90000"/>
            </a:lnSpc>
            <a:spcBef>
              <a:spcPct val="0"/>
            </a:spcBef>
            <a:spcAft>
              <a:spcPct val="35000"/>
            </a:spcAft>
            <a:buNone/>
          </a:pPr>
          <a:r>
            <a:rPr lang="en-US" sz="2400" kern="1200" dirty="0">
              <a:solidFill>
                <a:schemeClr val="bg1"/>
              </a:solidFill>
            </a:rPr>
            <a:t>Results Based Management</a:t>
          </a:r>
          <a:endParaRPr lang="en-US" sz="3600" kern="1200" dirty="0">
            <a:solidFill>
              <a:schemeClr val="bg1"/>
            </a:solidFill>
          </a:endParaRPr>
        </a:p>
      </dsp:txBody>
      <dsp:txXfrm>
        <a:off x="65576" y="1423014"/>
        <a:ext cx="9639149" cy="1212175"/>
      </dsp:txXfrm>
    </dsp:sp>
    <dsp:sp modelId="{BC242979-B2D9-471E-B075-FF5AE45325B9}">
      <dsp:nvSpPr>
        <dsp:cNvPr id="0" name=""/>
        <dsp:cNvSpPr/>
      </dsp:nvSpPr>
      <dsp:spPr>
        <a:xfrm>
          <a:off x="0" y="2713520"/>
          <a:ext cx="9770301" cy="1343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ka-GE" sz="3600" kern="1200" dirty="0">
              <a:solidFill>
                <a:schemeClr val="bg1"/>
              </a:solidFill>
            </a:rPr>
            <a:t>მთავრობის ერთიანი მიდგომა</a:t>
          </a:r>
        </a:p>
        <a:p>
          <a:pPr marL="0" lvl="0" indent="0" algn="l" defTabSz="1600200">
            <a:lnSpc>
              <a:spcPct val="90000"/>
            </a:lnSpc>
            <a:spcBef>
              <a:spcPct val="0"/>
            </a:spcBef>
            <a:spcAft>
              <a:spcPct val="35000"/>
            </a:spcAft>
            <a:buNone/>
          </a:pPr>
          <a:r>
            <a:rPr lang="en-US" sz="2400" kern="1200" dirty="0">
              <a:solidFill>
                <a:schemeClr val="bg1"/>
              </a:solidFill>
            </a:rPr>
            <a:t>Whole of Government Approach</a:t>
          </a:r>
        </a:p>
      </dsp:txBody>
      <dsp:txXfrm>
        <a:off x="65576" y="2779096"/>
        <a:ext cx="9639149" cy="12121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0.11303</cdr:x>
      <cdr:y>0.8252</cdr:y>
    </cdr:from>
    <cdr:to>
      <cdr:x>0.22733</cdr:x>
      <cdr:y>0.98697</cdr:y>
    </cdr:to>
    <cdr:pic>
      <cdr:nvPicPr>
        <cdr:cNvPr id="2" name="Picture 1">
          <a:extLst xmlns:a="http://schemas.openxmlformats.org/drawingml/2006/main">
            <a:ext uri="{FF2B5EF4-FFF2-40B4-BE49-F238E27FC236}">
              <a16:creationId xmlns:a16="http://schemas.microsoft.com/office/drawing/2014/main" id="{76403119-8AFF-4D66-9CF5-10747CC4EE8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1972" y="4295136"/>
          <a:ext cx="841248" cy="84203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38824399-DEE8-AF4D-A785-5E403C338F88}" type="datetimeFigureOut">
              <a:rPr lang="en-US" smtClean="0"/>
              <a:t>9/11/2020</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BB1A4B73-C237-654E-A4F2-C541C7397220}" type="slidenum">
              <a:rPr lang="en-US" smtClean="0"/>
              <a:t>‹#›</a:t>
            </a:fld>
            <a:endParaRPr lang="en-US"/>
          </a:p>
        </p:txBody>
      </p:sp>
    </p:spTree>
    <p:extLst>
      <p:ext uri="{BB962C8B-B14F-4D97-AF65-F5344CB8AC3E}">
        <p14:creationId xmlns:p14="http://schemas.microsoft.com/office/powerpoint/2010/main" val="131733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pPr eaLnBrk="1" hangingPunct="1">
              <a:spcBef>
                <a:spcPct val="0"/>
              </a:spcBef>
            </a:pPr>
            <a:endParaRPr lang="en-GB" dirty="0">
              <a:latin typeface="Times New Roman" pitchFamily="-103" charset="0"/>
              <a:ea typeface="Times New Roman" pitchFamily="-103" charset="0"/>
              <a:cs typeface="Times New Roman" pitchFamily="-103" charset="0"/>
            </a:endParaRPr>
          </a:p>
        </p:txBody>
      </p:sp>
      <p:sp>
        <p:nvSpPr>
          <p:cNvPr id="162820" name="Slide Number Placeholder 3"/>
          <p:cNvSpPr>
            <a:spLocks noGrp="1"/>
          </p:cNvSpPr>
          <p:nvPr>
            <p:ph type="sldNum" sz="quarter" idx="5"/>
          </p:nvPr>
        </p:nvSpPr>
        <p:spPr bwMode="auto">
          <a:noFill/>
          <a:ln>
            <a:miter lim="800000"/>
            <a:headEnd/>
            <a:tailEnd/>
          </a:ln>
        </p:spPr>
        <p:txBody>
          <a:bodyPr/>
          <a:lstStyle/>
          <a:p>
            <a:fld id="{9867A088-AE5B-7A4F-96B2-DEEA87D1FCAD}" type="slidenum">
              <a:rPr lang="en-US">
                <a:solidFill>
                  <a:srgbClr val="000000"/>
                </a:solidFill>
                <a:latin typeface="Calibri" pitchFamily="-103" charset="0"/>
                <a:ea typeface="ＭＳ Ｐゴシック" pitchFamily="-103" charset="-128"/>
                <a:cs typeface="ＭＳ Ｐゴシック" pitchFamily="-103" charset="-128"/>
              </a:rPr>
              <a:pPr/>
              <a:t>2</a:t>
            </a:fld>
            <a:endParaRPr lang="en-US">
              <a:solidFill>
                <a:srgbClr val="000000"/>
              </a:solidFill>
              <a:latin typeface="Calibri"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35640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17</a:t>
            </a:fld>
            <a:endParaRPr lang="en-US"/>
          </a:p>
        </p:txBody>
      </p:sp>
    </p:spTree>
    <p:extLst>
      <p:ext uri="{BB962C8B-B14F-4D97-AF65-F5344CB8AC3E}">
        <p14:creationId xmlns:p14="http://schemas.microsoft.com/office/powerpoint/2010/main" val="137157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69803FC-9260-402D-AD9F-278A6AFA08F7}"/>
              </a:ext>
            </a:extLst>
          </p:cNvPr>
          <p:cNvSpPr>
            <a:spLocks noGrp="1" noRot="1" noChangeAspect="1" noChangeArrowheads="1" noTextEdit="1"/>
          </p:cNvSpPr>
          <p:nvPr>
            <p:ph type="sldImg"/>
          </p:nvPr>
        </p:nvSpPr>
        <p:spPr>
          <a:xfrm>
            <a:off x="685800" y="1143000"/>
            <a:ext cx="5486400" cy="3086100"/>
          </a:xfrm>
          <a:ln/>
        </p:spPr>
      </p:sp>
      <p:sp>
        <p:nvSpPr>
          <p:cNvPr id="69635" name="Notes Placeholder 2">
            <a:extLst>
              <a:ext uri="{FF2B5EF4-FFF2-40B4-BE49-F238E27FC236}">
                <a16:creationId xmlns:a16="http://schemas.microsoft.com/office/drawing/2014/main" id="{D09762AD-6A64-4ECB-A98D-8B5105EC1A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69636" name="Slide Number Placeholder 3">
            <a:extLst>
              <a:ext uri="{FF2B5EF4-FFF2-40B4-BE49-F238E27FC236}">
                <a16:creationId xmlns:a16="http://schemas.microsoft.com/office/drawing/2014/main" id="{06B714A1-944E-40ED-9A5E-896192A6C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itNusx" pitchFamily="2" charset="0"/>
                <a:cs typeface="Arial" panose="020B0604020202020204" pitchFamily="34" charset="0"/>
              </a:defRPr>
            </a:lvl1pPr>
            <a:lvl2pPr marL="742950" indent="-285750">
              <a:defRPr>
                <a:solidFill>
                  <a:schemeClr val="tx1"/>
                </a:solidFill>
                <a:latin typeface="LitNusx" pitchFamily="2" charset="0"/>
                <a:cs typeface="Arial" panose="020B0604020202020204" pitchFamily="34" charset="0"/>
              </a:defRPr>
            </a:lvl2pPr>
            <a:lvl3pPr marL="1143000" indent="-228600">
              <a:defRPr>
                <a:solidFill>
                  <a:schemeClr val="tx1"/>
                </a:solidFill>
                <a:latin typeface="LitNusx" pitchFamily="2" charset="0"/>
                <a:cs typeface="Arial" panose="020B0604020202020204" pitchFamily="34" charset="0"/>
              </a:defRPr>
            </a:lvl3pPr>
            <a:lvl4pPr marL="1600200" indent="-228600">
              <a:defRPr>
                <a:solidFill>
                  <a:schemeClr val="tx1"/>
                </a:solidFill>
                <a:latin typeface="LitNusx" pitchFamily="2" charset="0"/>
                <a:cs typeface="Arial" panose="020B0604020202020204" pitchFamily="34" charset="0"/>
              </a:defRPr>
            </a:lvl4pPr>
            <a:lvl5pPr marL="2057400" indent="-228600">
              <a:defRPr>
                <a:solidFill>
                  <a:schemeClr val="tx1"/>
                </a:solidFill>
                <a:latin typeface="LitNusx"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itNusx"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itNusx"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itNusx"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itNusx" pitchFamily="2" charset="0"/>
                <a:cs typeface="Arial" panose="020B0604020202020204" pitchFamily="34" charset="0"/>
              </a:defRPr>
            </a:lvl9pPr>
          </a:lstStyle>
          <a:p>
            <a:fld id="{ACA18772-8BB2-4416-A498-68EF119BD7C2}" type="slidenum">
              <a:rPr lang="en-US" altLang="en-US" smtClean="0">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მტკიცებულებებზე დაფუძნებული პოლიტიკა პოლიტიკის შემქმნელებს უკეთესი გადაწყვეტილებების მიღებასა და უკეთესი შედეგების მიღწევაში ეხმარება, ერთი მხრივ, არსებული მტკიცებულებების უფრო ეფექტურად გამოყენებისა და მეორე მხრივ, ახალი კვლევისა და შეფასების ინიცირებისა და განხორციელების, ცოდნის შევსებისა და ახალი მტკიცებულებების მოპოვების მეშვეობით.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This doesn’t relieve people of the need to use judgement</a:t>
            </a:r>
          </a:p>
          <a:p>
            <a:pPr marL="0" marR="0" lvl="0" indent="0" algn="l" defTabSz="914400" rtl="0" eaLnBrk="1" fontAlgn="auto" latinLnBrk="0" hangingPunct="1">
              <a:lnSpc>
                <a:spcPct val="100000"/>
              </a:lnSpc>
              <a:spcBef>
                <a:spcPct val="0"/>
              </a:spcBef>
              <a:spcAft>
                <a:spcPts val="0"/>
              </a:spcAft>
              <a:buClrTx/>
              <a:buSzTx/>
              <a:buFontTx/>
              <a:buNone/>
              <a:tabLst/>
              <a:defRPr/>
            </a:pPr>
            <a:endParaRPr lang="ka-GE" dirty="0">
              <a:effectLst/>
            </a:endParaRPr>
          </a:p>
          <a:p>
            <a:pPr>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7A6E19-B968-4972-8F3A-7F17E92D4C8B}" type="slidenum">
              <a:rPr lang="en-US"/>
              <a:pPr/>
              <a:t>24</a:t>
            </a:fld>
            <a:endParaRPr lang="en-US"/>
          </a:p>
        </p:txBody>
      </p:sp>
    </p:spTree>
    <p:extLst>
      <p:ext uri="{BB962C8B-B14F-4D97-AF65-F5344CB8AC3E}">
        <p14:creationId xmlns:p14="http://schemas.microsoft.com/office/powerpoint/2010/main" val="414960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ka-GE" sz="1200" kern="1200" dirty="0">
                <a:solidFill>
                  <a:schemeClr val="tx1"/>
                </a:solidFill>
                <a:effectLst/>
                <a:latin typeface="+mn-lt"/>
                <a:ea typeface="+mn-ea"/>
                <a:cs typeface="+mn-cs"/>
              </a:rPr>
              <a:t>მტკიცებულება შეიძლება იყოს რაოდენობრივი ან ხარისხობრივი/თვისებრივი და მიზნად ისახავს, განასხვაობს, თუ რომელი მტკიცებულების განზოგადება შეიძლება და რომელი არის კონკრეტულ კონტექსტზე დამოკიდებული. ზოგადად, რაოდენობრივი მტკიცებულება მნიშვნელოვანია, რათა განისაზღვროს, რამდენად შესაძლებელია კონკრეტული კვლევისა თუ შეფასებისაგან მიღებული მიგნებების განზოგადება. </a:t>
            </a:r>
          </a:p>
          <a:p>
            <a:pPr>
              <a:spcBef>
                <a:spcPct val="0"/>
              </a:spcBef>
            </a:pPr>
            <a:r>
              <a:rPr lang="ka-GE" sz="1200" kern="1200" dirty="0">
                <a:solidFill>
                  <a:schemeClr val="tx1"/>
                </a:solidFill>
                <a:effectLst/>
                <a:latin typeface="+mn-lt"/>
                <a:ea typeface="+mn-ea"/>
                <a:cs typeface="+mn-cs"/>
              </a:rPr>
              <a:t>რაც შეეხება თვისებრივ მტკიცებულებებს, ისინი, როგორც წესი, გვეხმარება, რომ კონკრეტული კონტექსტის სპეციფიკურობა განვსაზღვროთ. მტკიცებულებების ორივე ტიპი აუცილებელია პოლიტიკასთან დაკავშირებით ინფორმირებული გადაწყვეტილების მისაღებად. </a:t>
            </a:r>
          </a:p>
          <a:p>
            <a:pPr>
              <a:spcBef>
                <a:spcPct val="0"/>
              </a:spcBef>
            </a:pPr>
            <a:r>
              <a:rPr lang="ka-GE" sz="1200" kern="1200" dirty="0">
                <a:solidFill>
                  <a:schemeClr val="tx1"/>
                </a:solidFill>
                <a:effectLst/>
                <a:latin typeface="+mn-lt"/>
                <a:ea typeface="+mn-ea"/>
                <a:cs typeface="+mn-cs"/>
              </a:rPr>
              <a:t>მტკიცებულება იშვიათად არის ზუსტი; პირიქით, ის თითქმის ყოველთვის არის ალბათური იმ გაგებით, რომ რომელიმე პოზიციის ჭეშმარიტების ალბათობის ხარისხს აფასებს. პოლიტიკის შემქმნელმა თავად უნდა შეაფასოს, მისაღებია თუ არა პოლიტიკის მიმართ წამოჭრილი მნიშვნელოვანი საკითხის ალბათობის მოცემული ხარისხი. </a:t>
            </a:r>
          </a:p>
          <a:p>
            <a:pPr>
              <a:spcBef>
                <a:spcPct val="0"/>
              </a:spcBef>
            </a:pPr>
            <a:r>
              <a:rPr lang="ka-GE" sz="1200" kern="1200" dirty="0">
                <a:solidFill>
                  <a:schemeClr val="tx1"/>
                </a:solidFill>
                <a:effectLst/>
                <a:latin typeface="+mn-lt"/>
                <a:ea typeface="+mn-ea"/>
                <a:cs typeface="+mn-cs"/>
              </a:rPr>
              <a:t>ასევე, შესაძლებელია განსხვავებული მოსაზრებები არსებობდეს, თუ რა შეიძლება ჩაითვალოს მტკიცებულებად, იქნება ეს მეცნიერული, იურიდიული, პოლიტიკური თუ ცალკეულ ქეისებზე დაფუძნებული მტკიცებულება. </a:t>
            </a:r>
          </a:p>
          <a:p>
            <a:pPr>
              <a:spcBef>
                <a:spcPct val="0"/>
              </a:spcBef>
            </a:pPr>
            <a:r>
              <a:rPr lang="ka-GE" sz="1200" kern="1200" dirty="0">
                <a:solidFill>
                  <a:schemeClr val="tx1"/>
                </a:solidFill>
                <a:effectLst/>
                <a:latin typeface="+mn-lt"/>
                <a:ea typeface="+mn-ea"/>
                <a:cs typeface="+mn-cs"/>
              </a:rPr>
              <a:t>გამოქვეყნებული წყაროებიდან მოპოვებული მტკიცებულებებიც კი, როგორიცაა, მაგალითად, აკადემიური ჟურნალები ან ტექსტები, შესაძლოა სათანადო ხარისხის არ იყოს და გადაწყვეტილების მიღების საფუძვლად ვერ გამოდგეს.</a:t>
            </a:r>
            <a:r>
              <a:rPr lang="en-US" dirty="0">
                <a:effectLst/>
              </a:rPr>
              <a:t> </a:t>
            </a:r>
            <a:endParaRPr lang="ka-GE" dirty="0">
              <a:effectLs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ერთი კვლევისაგან მიღებული მტკიცებულება არ შეიძლება იყოს საკმარისად ვალიდური და სანდო პოლიტიკის შექმნის პროცესში გამოყენების თვალსაზრისით. უფრო ვალიდური და სანდოა მტკიცებულება, რომელიც მოპოვებულია ყველა იმ კვლევიდან, რომელიც ხანგრძლივი დროის განმავლობაში (10-დან 20 წლამდე) განხორციელდა ერთი კონკრეტული საკითხის შესასწავლად, ასევე, მოხდა ამ კვლევების ხარისხის კრიტიკული შეფასება. სწორედ ამას ეწოდება „მტკიცებულებების სინთეზი“.</a:t>
            </a:r>
            <a:endParaRPr lang="en-US" sz="1200" kern="1200" dirty="0">
              <a:solidFill>
                <a:schemeClr val="tx1"/>
              </a:solidFill>
              <a:effectLst/>
              <a:latin typeface="+mn-lt"/>
              <a:ea typeface="+mn-ea"/>
              <a:cs typeface="+mn-cs"/>
            </a:endParaRPr>
          </a:p>
          <a:p>
            <a:pPr>
              <a:spcBef>
                <a:spcPct val="0"/>
              </a:spcBef>
            </a:pPr>
            <a:endParaRPr lang="en-US" dirty="0">
              <a:ea typeface="ＭＳ Ｐゴシック" pitchFamily="34" charset="-128"/>
            </a:endParaRPr>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AC7F18-FB1B-4763-811F-4D3E9554F024}" type="slidenum">
              <a:rPr lang="en-US">
                <a:ea typeface="ＭＳ Ｐゴシック" pitchFamily="34" charset="-128"/>
              </a:rPr>
              <a:pPr/>
              <a:t>25</a:t>
            </a:fld>
            <a:endParaRPr lang="en-US">
              <a:ea typeface="ＭＳ Ｐゴシック" pitchFamily="34" charset="-128"/>
            </a:endParaRPr>
          </a:p>
        </p:txBody>
      </p:sp>
    </p:spTree>
    <p:extLst>
      <p:ext uri="{BB962C8B-B14F-4D97-AF65-F5344CB8AC3E}">
        <p14:creationId xmlns:p14="http://schemas.microsoft.com/office/powerpoint/2010/main" val="86297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Trainers should read this article before. </a:t>
            </a:r>
          </a:p>
          <a:p>
            <a:pPr eaLnBrk="1" hangingPunct="1">
              <a:spcBef>
                <a:spcPct val="0"/>
              </a:spcBef>
            </a:pPr>
            <a:r>
              <a:rPr lang="ka-GE" sz="1200" kern="1200" dirty="0">
                <a:solidFill>
                  <a:schemeClr val="tx1"/>
                </a:solidFill>
                <a:effectLst/>
                <a:latin typeface="+mn-lt"/>
                <a:ea typeface="+mn-ea"/>
                <a:cs typeface="+mn-cs"/>
              </a:rPr>
              <a:t>რამდენიმე კრიტერიუმს აკმაყოფილდეს: სანდოობა  (სამეცნიერო სტანდარტები, ავტორიტეტი, ნდობა), რელევანტურობა (რამდენად პირდაპირ ეხება განსახილველ პოლიტიკასთან დაკავშირებულ გამოწვევებსა და გადაწყვეტილების მიღების პროცესს) და ლეგიტიმურობა (მიუკერძოებელი პროცესი, რომლის მიზანიცაა სხვადასხვა აუდიტორიის (საზოგადოების სხვადასხვა ნაწილის) მიერ წამოჭრილი კითხვების გათვალისწინება</a:t>
            </a:r>
            <a:r>
              <a:rPr lang="en-US" dirty="0">
                <a:effectLst/>
              </a:rPr>
              <a:t> </a:t>
            </a:r>
            <a:endParaRPr lang="en-US" dirty="0"/>
          </a:p>
        </p:txBody>
      </p:sp>
      <p:sp>
        <p:nvSpPr>
          <p:cNvPr id="232452" name="Slide Number Placeholder 3"/>
          <p:cNvSpPr>
            <a:spLocks noGrp="1"/>
          </p:cNvSpPr>
          <p:nvPr>
            <p:ph type="sldNum" sz="quarter" idx="5"/>
          </p:nvPr>
        </p:nvSpPr>
        <p:spPr bwMode="auto">
          <a:noFill/>
          <a:ln>
            <a:miter lim="800000"/>
            <a:headEnd/>
            <a:tailEnd/>
          </a:ln>
        </p:spPr>
        <p:txBody>
          <a:bodyPr/>
          <a:lstStyle/>
          <a:p>
            <a:fld id="{AC99B9CA-775B-EA43-ABDC-36045B1AD206}" type="slidenum">
              <a:rPr lang="en-US">
                <a:solidFill>
                  <a:srgbClr val="000000"/>
                </a:solidFill>
                <a:latin typeface="Calibri" pitchFamily="-103" charset="0"/>
                <a:ea typeface="ＭＳ Ｐゴシック" pitchFamily="-103" charset="-128"/>
                <a:cs typeface="ＭＳ Ｐゴシック" pitchFamily="-103" charset="-128"/>
              </a:rPr>
              <a:pPr/>
              <a:t>26</a:t>
            </a:fld>
            <a:endParaRPr lang="en-US">
              <a:solidFill>
                <a:srgbClr val="000000"/>
              </a:solidFill>
              <a:latin typeface="Calibri"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01842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Link it to the manual’s requirements on situation analysis (e.g. magnitude)</a:t>
            </a:r>
          </a:p>
          <a:p>
            <a:pPr eaLnBrk="1" hangingPunct="1">
              <a:spcBef>
                <a:spcPct val="0"/>
              </a:spcBef>
            </a:pPr>
            <a:endParaRPr lang="en-US" dirty="0"/>
          </a:p>
        </p:txBody>
      </p:sp>
      <p:sp>
        <p:nvSpPr>
          <p:cNvPr id="232452" name="Slide Number Placeholder 3"/>
          <p:cNvSpPr>
            <a:spLocks noGrp="1"/>
          </p:cNvSpPr>
          <p:nvPr>
            <p:ph type="sldNum" sz="quarter" idx="5"/>
          </p:nvPr>
        </p:nvSpPr>
        <p:spPr bwMode="auto">
          <a:noFill/>
          <a:ln>
            <a:miter lim="800000"/>
            <a:headEnd/>
            <a:tailEnd/>
          </a:ln>
        </p:spPr>
        <p:txBody>
          <a:bodyPr/>
          <a:lstStyle/>
          <a:p>
            <a:fld id="{AC99B9CA-775B-EA43-ABDC-36045B1AD206}" type="slidenum">
              <a:rPr lang="en-US">
                <a:solidFill>
                  <a:srgbClr val="000000"/>
                </a:solidFill>
                <a:latin typeface="Calibri" pitchFamily="-103" charset="0"/>
                <a:ea typeface="ＭＳ Ｐゴシック" pitchFamily="-103" charset="-128"/>
                <a:cs typeface="ＭＳ Ｐゴシック" pitchFamily="-103" charset="-128"/>
              </a:rPr>
              <a:pPr/>
              <a:t>27</a:t>
            </a:fld>
            <a:endParaRPr lang="en-US">
              <a:solidFill>
                <a:srgbClr val="000000"/>
              </a:solidFill>
              <a:latin typeface="Calibri"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240305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EC40B2-6CEB-413D-8608-9DCA7E3E780B}" type="slidenum">
              <a:rPr lang="en-GB"/>
              <a:pPr/>
              <a:t>28</a:t>
            </a:fld>
            <a:endParaRPr lang="en-GB"/>
          </a:p>
        </p:txBody>
      </p:sp>
      <p:sp>
        <p:nvSpPr>
          <p:cNvPr id="11266" name="Rectangle 1026"/>
          <p:cNvSpPr>
            <a:spLocks noGrp="1" noRot="1" noChangeAspect="1" noChangeArrowheads="1" noTextEdit="1"/>
          </p:cNvSpPr>
          <p:nvPr>
            <p:ph type="sldImg"/>
          </p:nvPr>
        </p:nvSpPr>
        <p:spPr bwMode="auto">
          <a:xfrm>
            <a:off x="441325" y="693738"/>
            <a:ext cx="6170613" cy="3470275"/>
          </a:xfrm>
          <a:solidFill>
            <a:srgbClr val="FFFFFF"/>
          </a:solidFill>
          <a:ln>
            <a:solidFill>
              <a:srgbClr val="000000"/>
            </a:solidFill>
            <a:miter lim="800000"/>
            <a:headEnd/>
            <a:tailEnd/>
          </a:ln>
        </p:spPr>
      </p:sp>
      <p:sp>
        <p:nvSpPr>
          <p:cNvPr id="11267" name="Rectangle 1027"/>
          <p:cNvSpPr>
            <a:spLocks noGrp="1" noChangeArrowheads="1"/>
          </p:cNvSpPr>
          <p:nvPr>
            <p:ph type="body" idx="1"/>
          </p:nvPr>
        </p:nvSpPr>
        <p:spPr bwMode="auto">
          <a:xfrm>
            <a:off x="940435" y="4394349"/>
            <a:ext cx="5172393" cy="4242428"/>
          </a:xfrm>
          <a:solidFill>
            <a:srgbClr val="FFFFFF"/>
          </a:solidFill>
          <a:ln>
            <a:solidFill>
              <a:srgbClr val="000000"/>
            </a:solidFill>
            <a:miter lim="800000"/>
            <a:headEnd/>
            <a:tailEnd/>
          </a:ln>
        </p:spPr>
        <p:txBody>
          <a:bodyPr wrap="square" lIns="92516" tIns="46258" rIns="92516" bIns="46258" numCol="1" anchor="t" anchorCtr="0" compatLnSpc="1">
            <a:prstTxWarp prst="textNoShape">
              <a:avLst/>
            </a:prstTxWarp>
          </a:bodyPr>
          <a:lstStyle/>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157602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en-US"/>
              <a:t>Graduate Center for Public           Policy and Management</a:t>
            </a:r>
          </a:p>
        </p:txBody>
      </p:sp>
      <p:sp>
        <p:nvSpPr>
          <p:cNvPr id="11266" name="Rectangle 2"/>
          <p:cNvSpPr>
            <a:spLocks noGrp="1" noRot="1" noChangeAspect="1" noChangeArrowheads="1" noTextEdit="1"/>
          </p:cNvSpPr>
          <p:nvPr>
            <p:ph type="sldImg"/>
          </p:nvPr>
        </p:nvSpPr>
        <p:spPr>
          <a:xfrm>
            <a:off x="382588" y="685800"/>
            <a:ext cx="6096000" cy="3429000"/>
          </a:xfrm>
          <a:ln/>
        </p:spPr>
      </p:sp>
      <p:sp>
        <p:nvSpPr>
          <p:cNvPr id="11267" name="Rectangle 3"/>
          <p:cNvSpPr>
            <a:spLocks noGrp="1" noChangeArrowheads="1"/>
          </p:cNvSpPr>
          <p:nvPr>
            <p:ph type="body" idx="1"/>
          </p:nvPr>
        </p:nvSpPr>
        <p:spPr/>
        <p:txBody>
          <a:bodyPr/>
          <a:lstStyle/>
          <a:p>
            <a:r>
              <a:rPr lang="ka-GE" sz="1200" kern="1200" dirty="0">
                <a:solidFill>
                  <a:schemeClr val="tx1"/>
                </a:solidFill>
                <a:effectLst/>
                <a:latin typeface="+mn-lt"/>
                <a:ea typeface="+mn-ea"/>
                <a:cs typeface="+mn-cs"/>
              </a:rPr>
              <a:t>მოცემული პოლიტიკის პრობლემის ზედმიწევნით გააზრების გარეშე პოლიტიკის ციკლის თითოეულ დანარჩენ ეტაპზე ძალისხმევა არასწორი მიმართულებით წარიმართება და მოსალოდნელი შედეგების მიღება ვერ მოხერხდება.</a:t>
            </a:r>
            <a:r>
              <a:rPr lang="en-US" dirty="0">
                <a:effectLst/>
              </a:rPr>
              <a:t> </a:t>
            </a:r>
            <a:endParaRPr lang="ka-GE" dirty="0">
              <a:effectLst/>
            </a:endParaRPr>
          </a:p>
        </p:txBody>
      </p:sp>
    </p:spTree>
    <p:extLst>
      <p:ext uri="{BB962C8B-B14F-4D97-AF65-F5344CB8AC3E}">
        <p14:creationId xmlns:p14="http://schemas.microsoft.com/office/powerpoint/2010/main" val="203895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2017 წლის სექტემბერში ბრატისლავაში ერთ-ერთ ბინაში პოლიციამ შემთხვევით აღმოაჩინა 5 წლის გოგოს, ლუკას ცხედარი, რომელიც 3 წელი იყო  მკვდარი (მოკლა მისმა ნარკომანმა მამინაცვალმა). ბინაში ნარკოტიკებსა და ნემსებს შორის აღმოაჩინეს მისი უმცროსი და უფროსი დები. მედიაში ატყდა ამბავი, თუ როგორ შეიძლება 3 წელი მკვდარი იყო ბავშვი და ვერავინ - ვერც პოლიციამ, ექიმმა, სოციალურმა მუშაკმა - ვერ აღმოაჩინა. დედამისი ამ დროის განმავლობაში იღებდა ბავშვთა შემწეობას. მეზობლები ხშირად უკავშირდებოდნენ სოციალურ სამსახურს და პოლიციას ბავშვების ხმაურის გამო, მაგრამ ვერ აღმოაჩინეს. დედას და მის პარტნიორს მიუსაჯეს 14 და 20 წელი. ამას მოყვა პოლიტიკის ცვილილება: მუნიციპალიტეტს უნდა შეედარებინა ბაღის მონაცემები პირველ კლასელებად რეგისტრირებულთა მონაცემებს; სოციალურმა სამსახურმა მიიღო შიდა ინსტრუქცია რისკის ქვეშ მყოფი ბავშვების თაობაზე, მაგრამ რეგულაციები წავიდა უფრო შორს: ახალი რეგულაცია ყველა მშობელს თხოვდა შესაბამისი ფორმა შეევსო ბაღში ან სკოლის თანხმობა თუ როდის სად იმყოფებოდა, რომელიც უნდა გაგზავნილიყო სოციალურ სამსახურში.</a:t>
            </a:r>
          </a:p>
          <a:p>
            <a:endParaRPr lang="ka-GE" dirty="0"/>
          </a:p>
          <a:p>
            <a:r>
              <a:rPr lang="ka-GE" dirty="0"/>
              <a:t>ქართული მაგალითი - ზერეკიძის საქმე.</a:t>
            </a:r>
          </a:p>
          <a:p>
            <a:endParaRPr lang="ka-GE"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30</a:t>
            </a:fld>
            <a:endParaRPr lang="en-US"/>
          </a:p>
        </p:txBody>
      </p:sp>
    </p:spTree>
    <p:extLst>
      <p:ext uri="{BB962C8B-B14F-4D97-AF65-F5344CB8AC3E}">
        <p14:creationId xmlns:p14="http://schemas.microsoft.com/office/powerpoint/2010/main" val="4175627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31</a:t>
            </a:fld>
            <a:endParaRPr lang="en-US"/>
          </a:p>
        </p:txBody>
      </p:sp>
    </p:spTree>
    <p:extLst>
      <p:ext uri="{BB962C8B-B14F-4D97-AF65-F5344CB8AC3E}">
        <p14:creationId xmlns:p14="http://schemas.microsoft.com/office/powerpoint/2010/main" val="421486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ასახულია სასურველი შედეგი: საშუალო სკოლის 16 წლის მოსწავლეების 90%-ს 2010 წლისთვის მათემატიკაში საერთაშორისო სტანდარტებით დადგენილი დონე უნდა მიეღწია. ამ სასურველი შედეგის მისაღწევად დაგეგმილი პოლიტიკის საბაზისო მონაცემების მიხედვით, სტანდარტების ამ დონეს 2000 წლისთვის მოსწავლეთა მხოლოდ 65% შეესაბამებოდა. ტრენდის ხაზი (წერტილოვანი ხაზი) ასახავს 2010 წლისთვის სასურველი შედეგების მისაღწევად აუცილებელ შედეგებზე დაფუძნებულ „იდეალურ“ სცენარს. ყურადღება მიაქციეთ იმ ფაქტს, რომ ისტორიული ტრენდის ხაზი 2000 წლამდე ჰორიზონტალურია (პროგრესის ტენდენციას არ აჩვენებს). ლურჯი და ვარდისფერი ხაზები აჩვენებს ამოცანის სასურველი შედეგების მიმართ განსხვავებულ პროგრესს ორ საგანმანათლებლო ოლქში. მონაცემის 1-ლ წერტილში (2001 წლის მონაცემი) ნათელია, რომ ლურჯი ოლქი მეტ დადებით გავლენას აღწევს, ვიდრე ტრენდის ხაზი, ხოლო ვარდისფერ ოლქში მიღწეული გავლენა უარყოფითია. მხოლოდ მე-4 წერტილიდან (2004 წლის მონაცემი) იწყებს ვარდისფერ ოლქი დადებითი გავლენის ჩვენებას სასურველი გრძელვადიანი სტრატეგიული მიზნის მისაღწევად. </a:t>
            </a:r>
            <a:endParaRPr lang="ka-G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3</a:t>
            </a:fld>
            <a:endParaRPr lang="en-US"/>
          </a:p>
        </p:txBody>
      </p:sp>
    </p:spTree>
    <p:extLst>
      <p:ext uri="{BB962C8B-B14F-4D97-AF65-F5344CB8AC3E}">
        <p14:creationId xmlns:p14="http://schemas.microsoft.com/office/powerpoint/2010/main" val="1059067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განმარტებთ </a:t>
            </a:r>
            <a:r>
              <a:rPr lang="ka-GE" b="1" dirty="0"/>
              <a:t>ემპირიულად</a:t>
            </a:r>
            <a:r>
              <a:rPr lang="en-US" b="1" dirty="0"/>
              <a:t> - </a:t>
            </a:r>
            <a:r>
              <a:rPr lang="ka-GE" dirty="0"/>
              <a:t>სხვის მიერ უკვე შესაძლოა იყოს იდენტიფიცირებულია, თუ რა არის „ პრობლემა“ </a:t>
            </a:r>
            <a:r>
              <a:rPr lang="en-US" dirty="0"/>
              <a:t>. </a:t>
            </a:r>
            <a:r>
              <a:rPr lang="ka-GE" dirty="0"/>
              <a:t>მაგრამ მასმედია და ფართო პოლიტიკური დისკურსი პრობლემებს განსაზღვრავს ღრმა ანალიზის გარეშე</a:t>
            </a:r>
            <a:r>
              <a:rPr lang="en-US" dirty="0"/>
              <a:t>. </a:t>
            </a:r>
            <a:r>
              <a:rPr lang="ka-GE" dirty="0"/>
              <a:t>დრამატული და სენსაციური მოვლენები იწვევს მედიის დისპროპორციულად დიდ ყურადღებას და იწვევს დისპროპორციულ პოლიტიკას. ხშირია პრობლემის მცდარი ინტერპრეტაციის შემთხვევებიც</a:t>
            </a:r>
          </a:p>
          <a:p>
            <a:r>
              <a:rPr lang="ka-GE" altLang="en-US" dirty="0"/>
              <a:t>პრობლემის არსებობს ვიგებთ:</a:t>
            </a:r>
          </a:p>
          <a:p>
            <a:pPr marL="175308" indent="-175308">
              <a:buFontTx/>
              <a:buChar char="-"/>
            </a:pPr>
            <a:r>
              <a:rPr lang="ka-GE" altLang="en-US" dirty="0"/>
              <a:t>კრიზისის დროს</a:t>
            </a:r>
          </a:p>
          <a:p>
            <a:pPr marL="175308" indent="-175308">
              <a:buFontTx/>
              <a:buChar char="-"/>
            </a:pPr>
            <a:r>
              <a:rPr lang="ka-GE" altLang="en-US" dirty="0"/>
              <a:t>ინდიკატორები </a:t>
            </a:r>
          </a:p>
          <a:p>
            <a:pPr marL="175308" indent="-175308">
              <a:buFontTx/>
              <a:buChar char="-"/>
            </a:pPr>
            <a:r>
              <a:rPr lang="ka-GE" altLang="en-US" dirty="0"/>
              <a:t>მონაცემები</a:t>
            </a:r>
            <a:endParaRPr lang="en-US" altLang="en-US" dirty="0"/>
          </a:p>
          <a:p>
            <a:pPr marL="175308" indent="-175308">
              <a:buFontTx/>
              <a:buChar char="-"/>
            </a:pPr>
            <a:r>
              <a:rPr lang="ka-GE" altLang="en-US" dirty="0"/>
              <a:t>ამას მომდევნო მოდული ეთმობა მთლიანად.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33</a:t>
            </a:fld>
            <a:endParaRPr lang="en-US"/>
          </a:p>
        </p:txBody>
      </p:sp>
    </p:spTree>
    <p:extLst>
      <p:ext uri="{BB962C8B-B14F-4D97-AF65-F5344CB8AC3E}">
        <p14:creationId xmlns:p14="http://schemas.microsoft.com/office/powerpoint/2010/main" val="220013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განმარტებთ </a:t>
            </a:r>
            <a:r>
              <a:rPr lang="ka-GE" b="1" dirty="0"/>
              <a:t>ემპირიულად</a:t>
            </a:r>
            <a:endParaRPr lang="ka-GE" dirty="0"/>
          </a:p>
          <a:p>
            <a:r>
              <a:rPr lang="ka-GE" dirty="0"/>
              <a:t>სხვის მიერ უკვე შესაძლოა იყოს იდენტიფიცირებულია, თუ რა არის „ პრობლემა“ </a:t>
            </a:r>
            <a:r>
              <a:rPr lang="en-US" dirty="0"/>
              <a:t>. </a:t>
            </a:r>
            <a:r>
              <a:rPr lang="ka-GE" dirty="0"/>
              <a:t>მაგრამ მასმედია და ფართო პოლიტიკური დისკურსი პრობლემებს განსაზღვრავს ღრმა ანალიზის გარეშე</a:t>
            </a:r>
          </a:p>
          <a:p>
            <a:r>
              <a:rPr lang="ka-GE" dirty="0"/>
              <a:t>დრამატული და სენსაციური მოვლენები იწვევს მედიის დისპროპორციულად დიდ ყურადღებას და იწვევს დისპროპორციულ პოლიტიკას. ხშირია პრობლემის მცდარი ინტერპრეტაციის შემთხვევებიც</a:t>
            </a:r>
          </a:p>
          <a:p>
            <a:r>
              <a:rPr lang="ka-GE" altLang="en-US" dirty="0"/>
              <a:t>პრობლემის არსებობს ვიგებთ:</a:t>
            </a:r>
          </a:p>
          <a:p>
            <a:pPr marL="175308" indent="-175308">
              <a:buFontTx/>
              <a:buChar char="-"/>
            </a:pPr>
            <a:r>
              <a:rPr lang="ka-GE" altLang="en-US" dirty="0"/>
              <a:t>კრიზისის დროს</a:t>
            </a:r>
          </a:p>
          <a:p>
            <a:pPr marL="175308" indent="-175308">
              <a:buFontTx/>
              <a:buChar char="-"/>
            </a:pPr>
            <a:r>
              <a:rPr lang="ka-GE" altLang="en-US" dirty="0"/>
              <a:t>ინდიკაკატორები </a:t>
            </a:r>
          </a:p>
          <a:p>
            <a:pPr marL="175308" indent="-175308">
              <a:buFontTx/>
              <a:buChar char="-"/>
            </a:pPr>
            <a:r>
              <a:rPr lang="ka-GE" altLang="en-US" dirty="0"/>
              <a:t>მონაცემები</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34</a:t>
            </a:fld>
            <a:endParaRPr lang="en-US"/>
          </a:p>
        </p:txBody>
      </p:sp>
    </p:spTree>
    <p:extLst>
      <p:ext uri="{BB962C8B-B14F-4D97-AF65-F5344CB8AC3E}">
        <p14:creationId xmlns:p14="http://schemas.microsoft.com/office/powerpoint/2010/main" val="149238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69D9-FCCD-46B7-88FC-0BE9472DBB4A}" type="slidenum">
              <a:rPr lang="en-GB"/>
              <a:pPr/>
              <a:t>35</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3919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69D9-FCCD-46B7-88FC-0BE9472DBB4A}" type="slidenum">
              <a:rPr lang="en-GB"/>
              <a:pPr/>
              <a:t>36</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5747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altLang="en-US" b="0" dirty="0">
                <a:latin typeface="Arial" pitchFamily="34" charset="0"/>
              </a:rPr>
              <a:t>მთავარი პრობლემაა ის რომლის დაძლევასაც ვცდილობთ თუ გვინდა, რომ პოზიტიური ცვლილება მოხდეს. </a:t>
            </a:r>
            <a:endParaRPr lang="en-US" altLang="en-US" b="0" dirty="0">
              <a:latin typeface="Arial" pitchFamily="34" charset="0"/>
            </a:endParaRPr>
          </a:p>
          <a:p>
            <a:r>
              <a:rPr lang="ka-GE" dirty="0"/>
              <a:t>პრობლემის ხის ძირითად სტრუქტურა</a:t>
            </a:r>
            <a:r>
              <a:rPr lang="en-US" dirty="0"/>
              <a:t> - </a:t>
            </a:r>
            <a:r>
              <a:rPr lang="ka-GE" dirty="0"/>
              <a:t>მითითებულია როგორც პრობლემის პირდაპირი შედეგები (სტრუქტურაში მოცემულია „მთავარი პრობლემის“ ზემოთ), ისე პრობლემის გამომწვევი პირველადი და მეორადი მიზეზები (რომლებიც სტრუქტურაში მოცემულია „მთავარი პრობლემის“ ქვემოთ).</a:t>
            </a:r>
            <a:r>
              <a:rPr lang="en-US" dirty="0">
                <a:effectLst/>
              </a:rPr>
              <a:t> </a:t>
            </a:r>
            <a:endParaRPr lang="ka-GE" altLang="en-US" b="1" dirty="0">
              <a:latin typeface="Arial" pitchFamily="34" charset="0"/>
            </a:endParaRPr>
          </a:p>
          <a:p>
            <a:r>
              <a:rPr lang="ka-GE" altLang="en-US" dirty="0">
                <a:latin typeface="Arial" pitchFamily="34" charset="0"/>
              </a:rPr>
              <a:t>ის უნდა იყოს საკმაოდ კონკრეტული.</a:t>
            </a:r>
            <a:r>
              <a:rPr lang="en-US" altLang="en-US" dirty="0">
                <a:latin typeface="Arial" pitchFamily="34" charset="0"/>
              </a:rPr>
              <a:t>  </a:t>
            </a:r>
            <a:r>
              <a:rPr lang="ka-GE" altLang="en-US" dirty="0">
                <a:latin typeface="Arial" pitchFamily="34" charset="0"/>
              </a:rPr>
              <a:t>პრობლემას და ყველა მიზეზს აქვს ნეგატიური ფორმულირება. </a:t>
            </a:r>
          </a:p>
          <a:p>
            <a:r>
              <a:rPr lang="ka-GE" altLang="en-US" dirty="0">
                <a:latin typeface="Arial" pitchFamily="34" charset="0"/>
              </a:rPr>
              <a:t>შეგიძლია მიზეზები გადაადგილო იმისდა მიხედვით, თუ რომელიც მიგაჩნია პირველადად და რომელი მეორადად</a:t>
            </a:r>
          </a:p>
          <a:p>
            <a:r>
              <a:rPr lang="sk-SK" altLang="en-US" b="1" dirty="0" err="1">
                <a:latin typeface="Arial" pitchFamily="34" charset="0"/>
              </a:rPr>
              <a:t>Core</a:t>
            </a:r>
            <a:r>
              <a:rPr lang="sk-SK" altLang="en-US" b="1" dirty="0">
                <a:latin typeface="Arial" pitchFamily="34" charset="0"/>
              </a:rPr>
              <a:t> </a:t>
            </a:r>
            <a:r>
              <a:rPr lang="sk-SK" altLang="en-US" b="1" dirty="0" err="1">
                <a:latin typeface="Arial" pitchFamily="34" charset="0"/>
              </a:rPr>
              <a:t>problem</a:t>
            </a:r>
            <a:r>
              <a:rPr lang="sk-SK" altLang="en-US" b="1" dirty="0">
                <a:latin typeface="Arial" pitchFamily="34" charset="0"/>
              </a:rPr>
              <a:t> </a:t>
            </a:r>
            <a:r>
              <a:rPr lang="sk-SK" altLang="en-US" b="1" dirty="0" err="1">
                <a:latin typeface="Arial" pitchFamily="34" charset="0"/>
              </a:rPr>
              <a:t>specific</a:t>
            </a:r>
            <a:r>
              <a:rPr lang="sk-SK" altLang="en-US" b="1" dirty="0">
                <a:latin typeface="Arial" pitchFamily="34" charset="0"/>
              </a:rPr>
              <a:t> </a:t>
            </a:r>
            <a:r>
              <a:rPr lang="sk-SK" altLang="en-US" dirty="0">
                <a:latin typeface="Arial" pitchFamily="34" charset="0"/>
              </a:rPr>
              <a:t>(</a:t>
            </a:r>
            <a:r>
              <a:rPr lang="en-AU" altLang="en-US" dirty="0" err="1">
                <a:latin typeface="Arial" pitchFamily="34" charset="0"/>
              </a:rPr>
              <a:t>eg.</a:t>
            </a:r>
            <a:r>
              <a:rPr lang="en-AU" altLang="en-US" dirty="0">
                <a:latin typeface="Arial" pitchFamily="34" charset="0"/>
              </a:rPr>
              <a:t> saving water inside the home) that it seeks to overcome if change is to occur. A vague or broad problem (</a:t>
            </a:r>
            <a:r>
              <a:rPr lang="en-AU" altLang="en-US" dirty="0" err="1">
                <a:latin typeface="Arial" pitchFamily="34" charset="0"/>
              </a:rPr>
              <a:t>eg.</a:t>
            </a:r>
            <a:r>
              <a:rPr lang="en-AU" altLang="en-US" dirty="0">
                <a:latin typeface="Arial" pitchFamily="34" charset="0"/>
              </a:rPr>
              <a:t> saving water) will have too many causes for an effective and meaningful</a:t>
            </a:r>
            <a:r>
              <a:rPr lang="sk-SK" altLang="en-US" dirty="0">
                <a:latin typeface="Arial" pitchFamily="34" charset="0"/>
              </a:rPr>
              <a:t> </a:t>
            </a:r>
            <a:r>
              <a:rPr lang="sk-SK" altLang="en-US" dirty="0" err="1">
                <a:latin typeface="Arial" pitchFamily="34" charset="0"/>
              </a:rPr>
              <a:t>intervention</a:t>
            </a:r>
            <a:r>
              <a:rPr lang="sk-SK" altLang="en-US" dirty="0">
                <a:latin typeface="Arial" pitchFamily="34" charset="0"/>
              </a:rPr>
              <a:t>.</a:t>
            </a:r>
          </a:p>
          <a:p>
            <a:r>
              <a:rPr lang="sk-SK" altLang="en-US" b="1" dirty="0">
                <a:latin typeface="Arial" pitchFamily="34" charset="0"/>
              </a:rPr>
              <a:t>D</a:t>
            </a:r>
            <a:r>
              <a:rPr lang="en-AU" altLang="en-US" b="1" dirty="0" err="1">
                <a:latin typeface="Arial" pitchFamily="34" charset="0"/>
              </a:rPr>
              <a:t>irect</a:t>
            </a:r>
            <a:r>
              <a:rPr lang="en-AU" altLang="en-US" b="1" dirty="0">
                <a:latin typeface="Arial" pitchFamily="34" charset="0"/>
              </a:rPr>
              <a:t> causes</a:t>
            </a:r>
            <a:r>
              <a:rPr lang="en-AU" altLang="en-US" dirty="0">
                <a:latin typeface="Arial" pitchFamily="34" charset="0"/>
              </a:rPr>
              <a:t> to the problem. These are placed below the core problem. Each cause statement needs to be written in negative terms.</a:t>
            </a:r>
          </a:p>
          <a:p>
            <a:r>
              <a:rPr lang="en-AU" altLang="en-US" dirty="0">
                <a:latin typeface="Arial" pitchFamily="34" charset="0"/>
              </a:rPr>
              <a:t>The </a:t>
            </a:r>
            <a:r>
              <a:rPr lang="en-AU" altLang="en-US" b="1" dirty="0">
                <a:latin typeface="Arial" pitchFamily="34" charset="0"/>
              </a:rPr>
              <a:t>direct </a:t>
            </a:r>
            <a:r>
              <a:rPr lang="sk-SK" altLang="en-US" b="1" dirty="0" err="1">
                <a:latin typeface="Arial" pitchFamily="34" charset="0"/>
              </a:rPr>
              <a:t>e</a:t>
            </a:r>
            <a:r>
              <a:rPr lang="en-AU" altLang="en-US" b="1" dirty="0" err="1">
                <a:latin typeface="Arial" pitchFamily="34" charset="0"/>
              </a:rPr>
              <a:t>ffects</a:t>
            </a:r>
            <a:r>
              <a:rPr lang="en-AU" altLang="en-US" dirty="0">
                <a:latin typeface="Arial" pitchFamily="34" charset="0"/>
              </a:rPr>
              <a:t> of the problem are placed above the core problem.</a:t>
            </a:r>
            <a:endParaRPr lang="sk-SK" altLang="en-US" dirty="0">
              <a:latin typeface="Arial" pitchFamily="34" charset="0"/>
            </a:endParaRPr>
          </a:p>
          <a:p>
            <a:r>
              <a:rPr lang="en-AU" altLang="en-US" dirty="0">
                <a:solidFill>
                  <a:schemeClr val="bg1"/>
                </a:solidFill>
                <a:latin typeface="Arial" pitchFamily="34" charset="0"/>
              </a:rPr>
              <a:t>You will likely need to move causes around, as you decide whether they are a primary, secondary or other cause.</a:t>
            </a:r>
            <a:endParaRPr lang="en-AU" altLang="en-US" dirty="0">
              <a:latin typeface="Arial" pitchFamily="34" charset="0"/>
            </a:endParaRPr>
          </a:p>
          <a:p>
            <a:endParaRPr lang="en-GB" altLang="en-US" dirty="0">
              <a:latin typeface="Arial" pitchFamily="34" charset="0"/>
            </a:endParaRPr>
          </a:p>
          <a:p>
            <a:endParaRPr lang="sk-SK" altLang="en-US" dirty="0">
              <a:latin typeface="Arial" pitchFamily="34" charset="0"/>
            </a:endParaRPr>
          </a:p>
          <a:p>
            <a:endParaRPr lang="en-GB" altLang="en-US" dirty="0">
              <a:latin typeface="Arial"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9666" indent="-292179">
              <a:defRPr>
                <a:solidFill>
                  <a:schemeClr val="tx1"/>
                </a:solidFill>
                <a:latin typeface="Tahoma" pitchFamily="34" charset="0"/>
              </a:defRPr>
            </a:lvl2pPr>
            <a:lvl3pPr marL="1168718" indent="-233744">
              <a:defRPr>
                <a:solidFill>
                  <a:schemeClr val="tx1"/>
                </a:solidFill>
                <a:latin typeface="Tahoma" pitchFamily="34" charset="0"/>
              </a:defRPr>
            </a:lvl3pPr>
            <a:lvl4pPr marL="1636205" indent="-233744">
              <a:defRPr>
                <a:solidFill>
                  <a:schemeClr val="tx1"/>
                </a:solidFill>
                <a:latin typeface="Tahoma" pitchFamily="34" charset="0"/>
              </a:defRPr>
            </a:lvl4pPr>
            <a:lvl5pPr marL="2103692" indent="-233744">
              <a:defRPr>
                <a:solidFill>
                  <a:schemeClr val="tx1"/>
                </a:solidFill>
                <a:latin typeface="Tahoma" pitchFamily="34" charset="0"/>
              </a:defRPr>
            </a:lvl5pPr>
            <a:lvl6pPr marL="2571179" indent="-233744" eaLnBrk="0" fontAlgn="base" hangingPunct="0">
              <a:spcBef>
                <a:spcPct val="0"/>
              </a:spcBef>
              <a:spcAft>
                <a:spcPct val="0"/>
              </a:spcAft>
              <a:defRPr>
                <a:solidFill>
                  <a:schemeClr val="tx1"/>
                </a:solidFill>
                <a:latin typeface="Tahoma" pitchFamily="34" charset="0"/>
              </a:defRPr>
            </a:lvl6pPr>
            <a:lvl7pPr marL="3038666" indent="-233744" eaLnBrk="0" fontAlgn="base" hangingPunct="0">
              <a:spcBef>
                <a:spcPct val="0"/>
              </a:spcBef>
              <a:spcAft>
                <a:spcPct val="0"/>
              </a:spcAft>
              <a:defRPr>
                <a:solidFill>
                  <a:schemeClr val="tx1"/>
                </a:solidFill>
                <a:latin typeface="Tahoma" pitchFamily="34" charset="0"/>
              </a:defRPr>
            </a:lvl7pPr>
            <a:lvl8pPr marL="3506153" indent="-233744" eaLnBrk="0" fontAlgn="base" hangingPunct="0">
              <a:spcBef>
                <a:spcPct val="0"/>
              </a:spcBef>
              <a:spcAft>
                <a:spcPct val="0"/>
              </a:spcAft>
              <a:defRPr>
                <a:solidFill>
                  <a:schemeClr val="tx1"/>
                </a:solidFill>
                <a:latin typeface="Tahoma" pitchFamily="34" charset="0"/>
              </a:defRPr>
            </a:lvl8pPr>
            <a:lvl9pPr marL="3973640" indent="-233744" eaLnBrk="0" fontAlgn="base" hangingPunct="0">
              <a:spcBef>
                <a:spcPct val="0"/>
              </a:spcBef>
              <a:spcAft>
                <a:spcPct val="0"/>
              </a:spcAft>
              <a:defRPr>
                <a:solidFill>
                  <a:schemeClr val="tx1"/>
                </a:solidFill>
                <a:latin typeface="Tahoma" pitchFamily="34" charset="0"/>
              </a:defRPr>
            </a:lvl9pPr>
          </a:lstStyle>
          <a:p>
            <a:fld id="{F5B6A0AF-3F6C-4115-A0C3-50DF3C168116}" type="slidenum">
              <a:rPr lang="sk-SK" altLang="en-US" smtClean="0">
                <a:latin typeface="Arial" pitchFamily="34" charset="0"/>
              </a:rPr>
              <a:pPr/>
              <a:t>40</a:t>
            </a:fld>
            <a:endParaRPr lang="sk-SK" altLang="en-US">
              <a:latin typeface="Arial" pitchFamily="34" charset="0"/>
            </a:endParaRPr>
          </a:p>
        </p:txBody>
      </p:sp>
    </p:spTree>
    <p:extLst>
      <p:ext uri="{BB962C8B-B14F-4D97-AF65-F5344CB8AC3E}">
        <p14:creationId xmlns:p14="http://schemas.microsoft.com/office/powerpoint/2010/main" val="1316280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41</a:t>
            </a:fld>
            <a:endParaRPr lang="en-US"/>
          </a:p>
        </p:txBody>
      </p:sp>
    </p:spTree>
    <p:extLst>
      <p:ext uri="{BB962C8B-B14F-4D97-AF65-F5344CB8AC3E}">
        <p14:creationId xmlns:p14="http://schemas.microsoft.com/office/powerpoint/2010/main" val="58698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46</a:t>
            </a:fld>
            <a:endParaRPr lang="en-US"/>
          </a:p>
        </p:txBody>
      </p:sp>
    </p:spTree>
    <p:extLst>
      <p:ext uri="{BB962C8B-B14F-4D97-AF65-F5344CB8AC3E}">
        <p14:creationId xmlns:p14="http://schemas.microsoft.com/office/powerpoint/2010/main" val="4214162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47</a:t>
            </a:fld>
            <a:endParaRPr lang="en-US"/>
          </a:p>
        </p:txBody>
      </p:sp>
    </p:spTree>
    <p:extLst>
      <p:ext uri="{BB962C8B-B14F-4D97-AF65-F5344CB8AC3E}">
        <p14:creationId xmlns:p14="http://schemas.microsoft.com/office/powerpoint/2010/main" val="374396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სექტორული პრიორტეტები, მაგალითად:</a:t>
            </a:r>
          </a:p>
          <a:p>
            <a:pPr marL="228600" indent="-228600">
              <a:buAutoNum type="arabicPeriod"/>
            </a:pPr>
            <a:r>
              <a:rPr lang="ka-GE" dirty="0"/>
              <a:t>ექსტენცია და სასოფლო-სამეურნეო მოსავალი</a:t>
            </a:r>
          </a:p>
          <a:p>
            <a:pPr marL="228600" indent="-228600">
              <a:buAutoNum type="arabicPeriod"/>
            </a:pPr>
            <a:r>
              <a:rPr lang="ka-GE" dirty="0"/>
              <a:t>სასოფლო-სამეურნეო ლოგისტიკა და ინფრასტურქტურა</a:t>
            </a:r>
          </a:p>
          <a:p>
            <a:pPr marL="228600" indent="-228600">
              <a:buAutoNum type="arabicPeriod"/>
            </a:pPr>
            <a:r>
              <a:rPr lang="ka-GE" dirty="0"/>
              <a:t>ფასები და ფისკალური პოლიტიკა</a:t>
            </a:r>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49</a:t>
            </a:fld>
            <a:endParaRPr lang="en-US"/>
          </a:p>
        </p:txBody>
      </p:sp>
    </p:spTree>
    <p:extLst>
      <p:ext uri="{BB962C8B-B14F-4D97-AF65-F5344CB8AC3E}">
        <p14:creationId xmlns:p14="http://schemas.microsoft.com/office/powerpoint/2010/main" val="96509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ka-GE" b="1"/>
              <a:t>მიზნების </a:t>
            </a:r>
            <a:r>
              <a:rPr lang="ka-GE" b="1" dirty="0"/>
              <a:t>და ამოცანები წარმოადგენენ ძირითად განაცხადს , რომელიც განსაზღვრავს რეფორმების მიმართულებას იდენტიფიცირებული პრობლემების გადასაჭრელად და აყალიბებს  სასურველ შედეგს.</a:t>
            </a:r>
            <a:r>
              <a:rPr lang="ka-GE" dirty="0"/>
              <a:t> მათი სწორი ფორმულირება მნიშვნელოვანია, როგორც ინდიკატორების, ასევე მონიტორინგისა და შეფასების ეფექტურობისთვის და ზოგადად გამართული შედეგებზე დაფუძნებული მართვისთვის.</a:t>
            </a:r>
            <a:r>
              <a:rPr lang="en-US" dirty="0">
                <a:effectLst/>
              </a:rPr>
              <a:t> </a:t>
            </a:r>
          </a:p>
          <a:p>
            <a:pPr defTabSz="934974">
              <a:defRPr/>
            </a:pPr>
            <a:r>
              <a:rPr lang="ka-GE" b="1" dirty="0"/>
              <a:t>მიზანი,</a:t>
            </a:r>
            <a:r>
              <a:rPr lang="ka-GE" dirty="0"/>
              <a:t> არის შედარებით ზოგადი ტიპის განაცხადი, რომელიც ასახავს მთავრობის გრძელვადიან (3 და მეტი წელი) ხედვას სექტორში იდენტიფიცირებული კონკრეტული პრობლემის გადაჭრის შედეგად  სასურველი შედეგის შესახებ.</a:t>
            </a:r>
            <a:endParaRPr lang="en-US" dirty="0"/>
          </a:p>
          <a:p>
            <a:pPr defTabSz="934974">
              <a:defRPr/>
            </a:pPr>
            <a:r>
              <a:rPr lang="ka-GE" b="1" dirty="0"/>
              <a:t>ამოცანა </a:t>
            </a:r>
            <a:r>
              <a:rPr lang="ka-GE" dirty="0"/>
              <a:t>არის უფრო კონკრეტული განაცხადი სექტორის კონკრეტულ სფეროს (ან სფეროების) შედარებით ვიწრო ასპექტის (რომელიც პრობლემის გამომწვევ ფაქტორს უკავშირდება) გაუმჯობესების შესახებ და ასახავს მთავრობის სწრაფვას მოკლევადიან ან საშუალოვადიან პერიოდში (1-დან 3 წლამდე) მისაღწევ სასურველ შედეგთან დაკავშირებით.</a:t>
            </a:r>
            <a:endParaRPr lang="en-US" dirty="0"/>
          </a:p>
          <a:p>
            <a:pPr defTabSz="934974">
              <a:defRPr/>
            </a:pPr>
            <a:r>
              <a:rPr lang="ka-GE" dirty="0"/>
              <a:t>ამოცანები, ერთის მხრივ უნდა წარმოადგენდეს აქტივობების შემაჯამებელ განაცხადს, ხოლო მეორეს მხრივ დაკავშირებული უნდა იყოს მიზანთან და წარმოადგენდეს მისი მიღწევის საშუალებას. </a:t>
            </a:r>
            <a:endParaRPr lang="en-US" dirty="0"/>
          </a:p>
          <a:p>
            <a:r>
              <a:rPr lang="ka-GE" dirty="0"/>
              <a:t>ხედვას, მიზნებსა და ამოცანებს შორის </a:t>
            </a:r>
            <a:r>
              <a:rPr lang="ka-GE" b="1" dirty="0"/>
              <a:t>უნდა არსებობდეს</a:t>
            </a:r>
            <a:r>
              <a:rPr lang="ka-GE" dirty="0"/>
              <a:t> კავშირი და ლოგიკური ჯაჭვი</a:t>
            </a:r>
            <a:endParaRPr lang="en-US" dirty="0"/>
          </a:p>
          <a:p>
            <a:r>
              <a:rPr lang="ka-GE" dirty="0"/>
              <a:t>მიზნები </a:t>
            </a:r>
            <a:r>
              <a:rPr lang="ka-GE" b="1" dirty="0"/>
              <a:t>უნდა პასუხობდეს</a:t>
            </a:r>
            <a:r>
              <a:rPr lang="ka-GE" dirty="0"/>
              <a:t> სიტუაციის ანალიზში წამოჭრილ პრობლემებს</a:t>
            </a:r>
            <a:endParaRPr lang="en-US" dirty="0"/>
          </a:p>
          <a:p>
            <a:r>
              <a:rPr lang="ka-GE" dirty="0"/>
              <a:t>ამოცანები </a:t>
            </a:r>
            <a:r>
              <a:rPr lang="ka-GE" b="1" dirty="0"/>
              <a:t>უნდა პასუხობდეს</a:t>
            </a:r>
            <a:r>
              <a:rPr lang="ka-GE" dirty="0"/>
              <a:t> სიტუაციის ანალიზში წამოჭრილ პრობლემებს ან პრობლემის გამომწვევ ფაქტორებს </a:t>
            </a:r>
            <a:endParaRPr lang="en-US" dirty="0"/>
          </a:p>
          <a:p>
            <a:endParaRPr lang="en-US" dirty="0"/>
          </a:p>
        </p:txBody>
      </p:sp>
      <p:sp>
        <p:nvSpPr>
          <p:cNvPr id="4" name="Slide Number Placeholder 3"/>
          <p:cNvSpPr>
            <a:spLocks noGrp="1"/>
          </p:cNvSpPr>
          <p:nvPr>
            <p:ph type="sldNum" sz="quarter" idx="10"/>
          </p:nvPr>
        </p:nvSpPr>
        <p:spPr/>
        <p:txBody>
          <a:bodyPr/>
          <a:lstStyle/>
          <a:p>
            <a:fld id="{794C733F-08F1-CA49-ABD2-2FE9B0C975EF}" type="slidenum">
              <a:rPr lang="en-US" smtClean="0"/>
              <a:t>54</a:t>
            </a:fld>
            <a:endParaRPr lang="en-US"/>
          </a:p>
        </p:txBody>
      </p:sp>
    </p:spTree>
    <p:extLst>
      <p:ext uri="{BB962C8B-B14F-4D97-AF65-F5344CB8AC3E}">
        <p14:creationId xmlns:p14="http://schemas.microsoft.com/office/powerpoint/2010/main" val="244457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4</a:t>
            </a:fld>
            <a:endParaRPr lang="en-US"/>
          </a:p>
        </p:txBody>
      </p:sp>
    </p:spTree>
    <p:extLst>
      <p:ext uri="{BB962C8B-B14F-4D97-AF65-F5344CB8AC3E}">
        <p14:creationId xmlns:p14="http://schemas.microsoft.com/office/powerpoint/2010/main" val="1149223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57</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30639" y="4800005"/>
            <a:ext cx="5129943" cy="4547883"/>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ka-GE" dirty="0"/>
              <a:t>დევნილების კონტექსტში</a:t>
            </a:r>
            <a:endParaRPr lang="en-US" dirty="0"/>
          </a:p>
        </p:txBody>
      </p:sp>
    </p:spTree>
    <p:extLst>
      <p:ext uri="{BB962C8B-B14F-4D97-AF65-F5344CB8AC3E}">
        <p14:creationId xmlns:p14="http://schemas.microsoft.com/office/powerpoint/2010/main" val="3882389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58</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30639" y="4800005"/>
            <a:ext cx="5129943" cy="4547883"/>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397303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DAEDE-FE76-4B3D-8590-ECE9573D1FC0}" type="slidenum">
              <a:rPr lang="en-US" smtClean="0"/>
              <a:t>59</a:t>
            </a:fld>
            <a:endParaRPr lang="en-US"/>
          </a:p>
        </p:txBody>
      </p:sp>
    </p:spTree>
    <p:extLst>
      <p:ext uri="{BB962C8B-B14F-4D97-AF65-F5344CB8AC3E}">
        <p14:creationId xmlns:p14="http://schemas.microsoft.com/office/powerpoint/2010/main" val="445863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manage data, take it and put it in excel sheet. </a:t>
            </a:r>
          </a:p>
          <a:p>
            <a:r>
              <a:rPr lang="en-US" dirty="0"/>
              <a:t>Coz of Brexit, nurses left and the figure is dropping</a:t>
            </a:r>
          </a:p>
          <a:p>
            <a:r>
              <a:rPr lang="en-US" dirty="0"/>
              <a:t>Target: 640 nurses per 100 K</a:t>
            </a:r>
          </a:p>
          <a:p>
            <a:r>
              <a:rPr lang="en-US" dirty="0"/>
              <a:t>Hope obese children to drop to 17% by 01.04.2020</a:t>
            </a:r>
          </a:p>
          <a:p>
            <a:endParaRPr lang="en-US" dirty="0"/>
          </a:p>
        </p:txBody>
      </p:sp>
      <p:sp>
        <p:nvSpPr>
          <p:cNvPr id="4" name="Slide Number Placeholder 3"/>
          <p:cNvSpPr>
            <a:spLocks noGrp="1"/>
          </p:cNvSpPr>
          <p:nvPr>
            <p:ph type="sldNum" sz="quarter" idx="10"/>
          </p:nvPr>
        </p:nvSpPr>
        <p:spPr/>
        <p:txBody>
          <a:bodyPr/>
          <a:lstStyle/>
          <a:p>
            <a:fld id="{07354068-CCE5-4BF1-A69C-DC7D1B9F25D6}" type="slidenum">
              <a:rPr lang="en-GB" smtClean="0"/>
              <a:pPr/>
              <a:t>60</a:t>
            </a:fld>
            <a:endParaRPr lang="en-GB"/>
          </a:p>
        </p:txBody>
      </p:sp>
    </p:spTree>
    <p:extLst>
      <p:ext uri="{BB962C8B-B14F-4D97-AF65-F5344CB8AC3E}">
        <p14:creationId xmlns:p14="http://schemas.microsoft.com/office/powerpoint/2010/main" val="2806203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61</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30639" y="4800005"/>
            <a:ext cx="5129943" cy="4547883"/>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654758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რეალური ქეისია. მონაცემები რეალურია. ეს პრობლემა დღესაც არსებობს. კანონით აკრძალულია ბოშას იდენტიფიცირება ეთნიკური ნიშნით</a:t>
            </a:r>
            <a:r>
              <a:rPr lang="en-US" dirty="0"/>
              <a:t>. </a:t>
            </a:r>
            <a:r>
              <a:rPr lang="ka-GE" dirty="0"/>
              <a:t>მოსახლეობის დაახლ. 10-20%-ია. სლოვაკეთს ჰყავს ყველაზე მეტი ბოშა ერთ სულ მოსახლეზე. აღმოსავლეთ სლოვაკეთში არის ბოშათა ყველაზე დიდი დასახლებები. ბოშათა დასახლებები სოფლიდან მოშორებითაა. ისტორიულად შიგნით არ უშვებდნენ. ყველაზე დიდი სიღარიბე ამ დასახლებებშია. მიწის საკუთრება არაა მოწესრიგებული. ბევრი სახლი უკანონოია. ელექტრიფიკაცია და გაზიფიკაცია არ აქვთ. განათლების სისტემაში ხდება მათი სეგრეგაცია. დადიან სტიგმატიზებულ, დაბალი ხარისხის სკოლებში, სადაც სლოვაკებს არ უნდათ სიარული. არსებობს სპეციალური სკოლები შეზღუდული გონებრივი შესაძლებლობის მქონე პირებისთვის, მაგრამ როგორ ხდება ამის დიაგნოზირება არაა ნათელი: ფსიქოლოგიური ტესტით დგინდება თუ მზადაა სკოლისთვის, მაგრამ მსუბუქი დიაგნოზითაც კი უშვებენ სპეციალურ სკოლაში. ბოშების მშობლიური ენაა რომა ან უნგრული, სლოვაკური არ იციან. </a:t>
            </a:r>
          </a:p>
          <a:p>
            <a:r>
              <a:rPr lang="ka-GE" dirty="0"/>
              <a:t>ახლა დაიწყეს მუშაობა უფრო ინკლუზიური/ინტეგრირებული სკოლების შესაქმნელად.</a:t>
            </a:r>
          </a:p>
        </p:txBody>
      </p:sp>
      <p:sp>
        <p:nvSpPr>
          <p:cNvPr id="4" name="Slide Number Placeholder 3"/>
          <p:cNvSpPr>
            <a:spLocks noGrp="1"/>
          </p:cNvSpPr>
          <p:nvPr>
            <p:ph type="sldNum" sz="quarter" idx="10"/>
          </p:nvPr>
        </p:nvSpPr>
        <p:spPr/>
        <p:txBody>
          <a:bodyPr/>
          <a:lstStyle/>
          <a:p>
            <a:fld id="{BB1A4B73-C237-654E-A4F2-C541C7397220}" type="slidenum">
              <a:rPr lang="en-US" smtClean="0"/>
              <a:t>63</a:t>
            </a:fld>
            <a:endParaRPr lang="en-US"/>
          </a:p>
        </p:txBody>
      </p:sp>
    </p:spTree>
    <p:extLst>
      <p:ext uri="{BB962C8B-B14F-4D97-AF65-F5344CB8AC3E}">
        <p14:creationId xmlns:p14="http://schemas.microsoft.com/office/powerpoint/2010/main" val="399295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6</a:t>
            </a:fld>
            <a:endParaRPr lang="en-US"/>
          </a:p>
        </p:txBody>
      </p:sp>
    </p:spTree>
    <p:extLst>
      <p:ext uri="{BB962C8B-B14F-4D97-AF65-F5344CB8AC3E}">
        <p14:creationId xmlns:p14="http://schemas.microsoft.com/office/powerpoint/2010/main" val="333090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7</a:t>
            </a:fld>
            <a:endParaRPr lang="en-US"/>
          </a:p>
        </p:txBody>
      </p:sp>
    </p:spTree>
    <p:extLst>
      <p:ext uri="{BB962C8B-B14F-4D97-AF65-F5344CB8AC3E}">
        <p14:creationId xmlns:p14="http://schemas.microsoft.com/office/powerpoint/2010/main" val="4524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9</a:t>
            </a:fld>
            <a:endParaRPr lang="en-US"/>
          </a:p>
        </p:txBody>
      </p:sp>
    </p:spTree>
    <p:extLst>
      <p:ext uri="{BB962C8B-B14F-4D97-AF65-F5344CB8AC3E}">
        <p14:creationId xmlns:p14="http://schemas.microsoft.com/office/powerpoint/2010/main" val="304711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b="1" kern="1200" dirty="0">
                <a:solidFill>
                  <a:schemeClr val="tx1"/>
                </a:solidFill>
                <a:effectLst/>
                <a:latin typeface="+mn-lt"/>
                <a:ea typeface="+mn-ea"/>
                <a:cs typeface="+mn-cs"/>
              </a:rPr>
              <a:t>მუხლი 8. კონცეფციის დოკუმენტის შემუშავების საჭიროება</a:t>
            </a:r>
            <a:endParaRPr lang="en-US" sz="1200" b="1"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მე-7 მუხლის მე-2 პუნქტის „ა“, „ბ“, „გ“ და „დ“ ქვე-პუნქტების მიხედვით ჩატარებული საქმიანობის შედეგად, იდენტიფიცირებული პრობლემების გადაჭრის გზების შესახებ მაკოორდინირებელ ორგანოსა და პასუხისმგებელ უწყებათა შორის კონსენსუსის მიღწევის შეუძლებლობის შემთხვევაში, სტრატეგიის დოკუმენტის მომზადებამდე მუშავდება კონცეფცია.</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შემუშავებული კონცეფცია წარედგინება მთავრობას დასამტკიცებლად.</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კონცეფცია მუშავდება სახელმძღვანელოში განსაზღვრული სტრუქტურის შესაბამისად.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10</a:t>
            </a:fld>
            <a:endParaRPr lang="en-US"/>
          </a:p>
        </p:txBody>
      </p:sp>
    </p:spTree>
    <p:extLst>
      <p:ext uri="{BB962C8B-B14F-4D97-AF65-F5344CB8AC3E}">
        <p14:creationId xmlns:p14="http://schemas.microsoft.com/office/powerpoint/2010/main" val="63165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15</a:t>
            </a:fld>
            <a:endParaRPr lang="en-US"/>
          </a:p>
        </p:txBody>
      </p:sp>
    </p:spTree>
    <p:extLst>
      <p:ext uri="{BB962C8B-B14F-4D97-AF65-F5344CB8AC3E}">
        <p14:creationId xmlns:p14="http://schemas.microsoft.com/office/powerpoint/2010/main" val="302128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kern="1200" dirty="0">
                <a:solidFill>
                  <a:schemeClr val="tx1"/>
                </a:solidFill>
                <a:effectLst/>
                <a:latin typeface="+mn-lt"/>
                <a:ea typeface="+mn-ea"/>
                <a:cs typeface="+mn-cs"/>
              </a:rPr>
              <a:t>ეროვნული განვითარების სტრატეგია</a:t>
            </a:r>
            <a:r>
              <a:rPr lang="ka-GE" sz="1200" kern="1200" dirty="0">
                <a:solidFill>
                  <a:schemeClr val="tx1"/>
                </a:solidFill>
                <a:effectLst/>
                <a:latin typeface="+mn-lt"/>
                <a:ea typeface="+mn-ea"/>
                <a:cs typeface="+mn-cs"/>
              </a:rPr>
              <a:t> დაგეგმვის იერარქიაში არის უმაღლესი კატეგორიის დოკუმენტი, რომელიც განსაზღვრავს ქვეყნის განვითარების გლობალურ მიმართულებებს და ეროვნულ პრიორიტეტებს. ეროვნული განვითარების სტრატეგიიდან პოლიტიკის დაგეგმვის სექტორული დოკუმენტები. პოლიტიკის დოკუმენტების შემუშავება, ისევე როგორც ზოგადად პოლიტიკის დაგეგმვის პროცესი, უნდა პასუხობდეს ქვეყნის პოლიტიკის დოკუმენტების იერარქიას.</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kern="1200" dirty="0">
                <a:solidFill>
                  <a:schemeClr val="tx1"/>
                </a:solidFill>
                <a:effectLst/>
                <a:latin typeface="+mn-lt"/>
                <a:ea typeface="+mn-ea"/>
                <a:cs typeface="+mn-cs"/>
              </a:rPr>
              <a:t>მულტისექტორული/სექტორული სტრატეგიები</a:t>
            </a:r>
            <a:r>
              <a:rPr lang="ka-GE" sz="1200" kern="1200" dirty="0">
                <a:solidFill>
                  <a:schemeClr val="tx1"/>
                </a:solidFill>
                <a:effectLst/>
                <a:latin typeface="+mn-lt"/>
                <a:ea typeface="+mn-ea"/>
                <a:cs typeface="+mn-cs"/>
              </a:rPr>
              <a:t> - პოლიტიკის დოკუმენტები, რომელიც ითვალისწინებს სხვადასხვა სექტორულ მიმართულებებს და ექცევა ორი ან მეტი პასუხისმგებელი უწყების კომპეტენციის სფეროში და მტკიცდება მთავრობის დადგენილებით და ანგარიშგება ხორციელდება მთავრობის წინაშე. პოლიტიკის დოკუმენტების იერარქიის მეორე დონეს წარმოადგენს და ეფუძნება ეროვნული დონის პოლიტიკის დოკუმენტებს. სექტორულ სტრატეგიებში ასევე იგულისხმება მრავალსექტორული სტრატეგიებიც. სექტორული სტრატეგია ემსახურება ცალკეული სფეროს ან სფეროების განვითარებას და საზოგადოებრივი სერვისებისა და პროდუქტების მიწოდების გაუმჯობესებას. სექტორულ სტრატეგიებს აქვთ შესაბამისი </a:t>
            </a:r>
            <a:r>
              <a:rPr lang="ka-GE" sz="1200" b="1" kern="1200" dirty="0">
                <a:solidFill>
                  <a:schemeClr val="tx1"/>
                </a:solidFill>
                <a:effectLst/>
                <a:latin typeface="+mn-lt"/>
                <a:ea typeface="+mn-ea"/>
                <a:cs typeface="+mn-cs"/>
              </a:rPr>
              <a:t>სამოქმედო გეგმები.</a:t>
            </a:r>
            <a:r>
              <a:rPr lang="ka-GE" sz="1200" kern="1200" dirty="0">
                <a:solidFill>
                  <a:schemeClr val="tx1"/>
                </a:solidFill>
                <a:effectLst/>
                <a:latin typeface="+mn-lt"/>
                <a:ea typeface="+mn-ea"/>
                <a:cs typeface="+mn-cs"/>
              </a:rPr>
              <a:t> ორივე სახის პოლიტიკის დოკუმენტის შემუშავების კოორდინაციაზე პასუხისმგებელია შესაბამისი სფეროს კომპეტენციის სამინისტრო (სახელმწიფო მინისტრის აპარატი); სსიპ, რომელიც უშუალო დაქვემდებარებაშია მთავრობასთან ან მთავრობის სათათბირო ორგანოები. იმ შემთხვევაში, თუ საკითხი არ მიეკუთვნება არცერთი სამინისტროს გამგებლობის სფეროს ან მიეკუთვნება რამდენიმე სამინისტროს გამგებლობის სფეროს და განსაზღვრული არ არის მასზე გადაწყვეტილების მიმღები სამინისტრო, საქართველოს მთავრობის სტრუქტურის, უფლებამოსილებისა და საქმიანობის წესის შესახებ კანონის შესაბამისად, გადაწყვეტილებას მაკოორდინირებელი ორგანოს შესახებ იღებს მთავრობა.</a:t>
            </a:r>
            <a:endParaRPr lang="en-US" sz="1200" kern="1200" dirty="0">
              <a:solidFill>
                <a:schemeClr val="tx1"/>
              </a:solidFill>
              <a:effectLst/>
              <a:latin typeface="+mn-lt"/>
              <a:ea typeface="+mn-ea"/>
              <a:cs typeface="+mn-cs"/>
            </a:endParaRP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CCCD55C-593F-4E5F-B7DD-4CB7AC828EBF}" type="slidenum">
              <a:rPr lang="en-US" smtClean="0"/>
              <a:t>16</a:t>
            </a:fld>
            <a:endParaRPr lang="en-US"/>
          </a:p>
        </p:txBody>
      </p:sp>
    </p:spTree>
    <p:extLst>
      <p:ext uri="{BB962C8B-B14F-4D97-AF65-F5344CB8AC3E}">
        <p14:creationId xmlns:p14="http://schemas.microsoft.com/office/powerpoint/2010/main" val="187055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8905A-C5FD-E54E-B47D-979119DC0BD0}"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89422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5510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78154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Tree>
    <p:extLst>
      <p:ext uri="{BB962C8B-B14F-4D97-AF65-F5344CB8AC3E}">
        <p14:creationId xmlns:p14="http://schemas.microsoft.com/office/powerpoint/2010/main" val="9305766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2214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8905A-C5FD-E54E-B47D-979119DC0BD0}"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565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8905A-C5FD-E54E-B47D-979119DC0BD0}"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6853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8905A-C5FD-E54E-B47D-979119DC0BD0}"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95600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8905A-C5FD-E54E-B47D-979119DC0BD0}"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1601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8905A-C5FD-E54E-B47D-979119DC0BD0}"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158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8374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75175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8905A-C5FD-E54E-B47D-979119DC0BD0}" type="datetimeFigureOut">
              <a:rPr lang="en-US" smtClean="0"/>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47195-26C9-D64A-B1D7-50AB555AB9A6}" type="slidenum">
              <a:rPr lang="en-US" smtClean="0"/>
              <a:t>‹#›</a:t>
            </a:fld>
            <a:endParaRPr lang="en-US"/>
          </a:p>
        </p:txBody>
      </p:sp>
    </p:spTree>
    <p:extLst>
      <p:ext uri="{BB962C8B-B14F-4D97-AF65-F5344CB8AC3E}">
        <p14:creationId xmlns:p14="http://schemas.microsoft.com/office/powerpoint/2010/main" val="1470781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tiff"/></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hart" Target="../charts/chart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_1.3_&#4318;&#4317;&#4314;&#4312;&#4322;&#4312;&#4313;&#4312;&#4321;_&#4307;&#4317;&#4313;&#4323;&#4315;&#4308;&#4316;&#4322;&#4308;&#4305;&#4312;&#4321;"/><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2044" y="4027163"/>
            <a:ext cx="8937739" cy="523220"/>
          </a:xfrm>
          <a:prstGeom prst="rect">
            <a:avLst/>
          </a:prstGeom>
          <a:noFill/>
        </p:spPr>
        <p:txBody>
          <a:bodyPr wrap="square" rtlCol="0">
            <a:spAutoFit/>
          </a:bodyPr>
          <a:lstStyle/>
          <a:p>
            <a:pPr algn="ctr">
              <a:spcAft>
                <a:spcPts val="1200"/>
              </a:spcAft>
            </a:pPr>
            <a:r>
              <a:rPr lang="ka-GE" sz="2800" b="1" dirty="0"/>
              <a:t>სიტუაციის ანალიზი</a:t>
            </a:r>
            <a:endParaRPr lang="en-US" sz="2800" dirty="0"/>
          </a:p>
        </p:txBody>
      </p:sp>
      <p:sp>
        <p:nvSpPr>
          <p:cNvPr id="14" name="TextBox 13">
            <a:extLst>
              <a:ext uri="{FF2B5EF4-FFF2-40B4-BE49-F238E27FC236}">
                <a16:creationId xmlns:a16="http://schemas.microsoft.com/office/drawing/2014/main" id="{329EA6F8-C720-C64F-8F56-586D9C3C7874}"/>
              </a:ext>
            </a:extLst>
          </p:cNvPr>
          <p:cNvSpPr txBox="1"/>
          <p:nvPr/>
        </p:nvSpPr>
        <p:spPr>
          <a:xfrm>
            <a:off x="4961964" y="6078070"/>
            <a:ext cx="1976718" cy="369332"/>
          </a:xfrm>
          <a:prstGeom prst="rect">
            <a:avLst/>
          </a:prstGeom>
          <a:noFill/>
        </p:spPr>
        <p:txBody>
          <a:bodyPr wrap="square" rtlCol="0">
            <a:spAutoFit/>
          </a:bodyPr>
          <a:lstStyle/>
          <a:p>
            <a:pPr algn="ctr"/>
            <a:r>
              <a:rPr lang="ka-GE" b="1" dirty="0"/>
              <a:t> 2020</a:t>
            </a:r>
          </a:p>
        </p:txBody>
      </p:sp>
      <p:grpSp>
        <p:nvGrpSpPr>
          <p:cNvPr id="15" name="Group 14"/>
          <p:cNvGrpSpPr/>
          <p:nvPr/>
        </p:nvGrpSpPr>
        <p:grpSpPr>
          <a:xfrm>
            <a:off x="6938682" y="4773973"/>
            <a:ext cx="5103834" cy="1525227"/>
            <a:chOff x="1784794" y="-134302"/>
            <a:chExt cx="8692541" cy="2362150"/>
          </a:xfrm>
        </p:grpSpPr>
        <p:grpSp>
          <p:nvGrpSpPr>
            <p:cNvPr id="16" name="Group 15"/>
            <p:cNvGrpSpPr/>
            <p:nvPr/>
          </p:nvGrpSpPr>
          <p:grpSpPr>
            <a:xfrm>
              <a:off x="1784794" y="81488"/>
              <a:ext cx="8692541" cy="2146360"/>
              <a:chOff x="1838582" y="27700"/>
              <a:chExt cx="8692541" cy="2146360"/>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143" y="27700"/>
                <a:ext cx="1179980" cy="2146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l="8723" t="17426" r="8727" b="15549"/>
              <a:stretch>
                <a:fillRect/>
              </a:stretch>
            </p:blipFill>
            <p:spPr bwMode="auto">
              <a:xfrm>
                <a:off x="4187924" y="508449"/>
                <a:ext cx="1530448" cy="6221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419" y="305240"/>
                <a:ext cx="1021724" cy="10217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043" y="527871"/>
                <a:ext cx="732044" cy="806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noChangeArrowheads="1"/>
              </p:cNvPicPr>
              <p:nvPr/>
            </p:nvPicPr>
            <p:blipFill>
              <a:blip r:embed="rId6">
                <a:extLst>
                  <a:ext uri="{28A0092B-C50C-407E-A947-70E740481C1C}">
                    <a14:useLocalDpi xmlns:a14="http://schemas.microsoft.com/office/drawing/2010/main" val="0"/>
                  </a:ext>
                </a:extLst>
              </a:blip>
              <a:srcRect r="9242"/>
              <a:stretch>
                <a:fillRect/>
              </a:stretch>
            </p:blipFill>
            <p:spPr bwMode="auto">
              <a:xfrm>
                <a:off x="1838582" y="369064"/>
                <a:ext cx="1161265" cy="10477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3022" y="355118"/>
                <a:ext cx="1050533" cy="830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LOGO_GEC"/>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4973" y="-134302"/>
              <a:ext cx="1828776" cy="2015209"/>
            </a:xfrm>
            <a:prstGeom prst="rect">
              <a:avLst/>
            </a:prstGeom>
            <a:noFill/>
            <a:ln>
              <a:noFill/>
            </a:ln>
          </p:spPr>
        </p:pic>
      </p:grpSp>
      <p:sp>
        <p:nvSpPr>
          <p:cNvPr id="24" name="Rectangle 23"/>
          <p:cNvSpPr/>
          <p:nvPr/>
        </p:nvSpPr>
        <p:spPr>
          <a:xfrm>
            <a:off x="747889" y="2189741"/>
            <a:ext cx="10969978" cy="146008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lnSpc>
                <a:spcPct val="107000"/>
              </a:lnSpc>
              <a:spcBef>
                <a:spcPts val="0"/>
              </a:spcBef>
              <a:spcAft>
                <a:spcPts val="0"/>
              </a:spcAft>
            </a:pPr>
            <a:r>
              <a:rPr lang="ka-GE" sz="2800" b="1" cap="small" spc="25" dirty="0">
                <a:effectLst/>
                <a:latin typeface="Sylfaen" panose="010A0502050306030303" pitchFamily="18" charset="0"/>
                <a:ea typeface="Times New Roman" panose="02020603050405020304" pitchFamily="18" charset="0"/>
                <a:cs typeface="Calibri" panose="020F0502020204030204" pitchFamily="34" charset="0"/>
              </a:rPr>
              <a:t>სამუშაო შეხვედრა: </a:t>
            </a:r>
          </a:p>
          <a:p>
            <a:pPr marL="0" marR="0" algn="ctr">
              <a:lnSpc>
                <a:spcPct val="107000"/>
              </a:lnSpc>
              <a:spcBef>
                <a:spcPts val="0"/>
              </a:spcBef>
              <a:spcAft>
                <a:spcPts val="0"/>
              </a:spcAft>
            </a:pPr>
            <a:r>
              <a:rPr lang="ka-GE" sz="2800" b="1" cap="small" spc="25" dirty="0">
                <a:effectLst/>
                <a:latin typeface="Sylfaen" panose="010A0502050306030303" pitchFamily="18" charset="0"/>
                <a:ea typeface="Times New Roman" panose="02020603050405020304" pitchFamily="18" charset="0"/>
                <a:cs typeface="Calibri" panose="020F0502020204030204" pitchFamily="34" charset="0"/>
              </a:rPr>
              <a:t>ევროკავშირსა და ნატოში გაწევრების შესახებ კომუნიკაციის სამთავრობო სტრატეგიის შემუშავება</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B403C52-0F99-4BA9-9E88-0F3F159FB70B}"/>
              </a:ext>
            </a:extLst>
          </p:cNvPr>
          <p:cNvGraphicFramePr>
            <a:graphicFrameLocks noGrp="1"/>
          </p:cNvGraphicFramePr>
          <p:nvPr>
            <p:extLst>
              <p:ext uri="{D42A27DB-BD31-4B8C-83A1-F6EECF244321}">
                <p14:modId xmlns:p14="http://schemas.microsoft.com/office/powerpoint/2010/main" val="3811006259"/>
              </p:ext>
            </p:extLst>
          </p:nvPr>
        </p:nvGraphicFramePr>
        <p:xfrm>
          <a:off x="124178" y="1"/>
          <a:ext cx="12067822" cy="1836308"/>
        </p:xfrm>
        <a:graphic>
          <a:graphicData uri="http://schemas.openxmlformats.org/drawingml/2006/table">
            <a:tbl>
              <a:tblPr firstRow="1" firstCol="1" bandRow="1">
                <a:tableStyleId>{5C22544A-7EE6-4342-B048-85BDC9FD1C3A}</a:tableStyleId>
              </a:tblPr>
              <a:tblGrid>
                <a:gridCol w="5875266">
                  <a:extLst>
                    <a:ext uri="{9D8B030D-6E8A-4147-A177-3AD203B41FA5}">
                      <a16:colId xmlns:a16="http://schemas.microsoft.com/office/drawing/2014/main" val="3491371607"/>
                    </a:ext>
                  </a:extLst>
                </a:gridCol>
                <a:gridCol w="6192556">
                  <a:extLst>
                    <a:ext uri="{9D8B030D-6E8A-4147-A177-3AD203B41FA5}">
                      <a16:colId xmlns:a16="http://schemas.microsoft.com/office/drawing/2014/main" val="3610517586"/>
                    </a:ext>
                  </a:extLst>
                </a:gridCol>
              </a:tblGrid>
              <a:tr h="1836308">
                <a:tc>
                  <a:txBody>
                    <a:bodyPr/>
                    <a:lstStyle/>
                    <a:p>
                      <a:pPr marL="201295" marR="0" indent="-201295" algn="ctr">
                        <a:lnSpc>
                          <a:spcPct val="107000"/>
                        </a:lnSpc>
                        <a:spcBef>
                          <a:spcPts val="0"/>
                        </a:spcBef>
                        <a:spcAft>
                          <a:spcPts val="800"/>
                        </a:spcAft>
                      </a:pPr>
                      <a:endPar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9937" marR="59937" marT="0" marB="0"/>
                </a:tc>
                <a:tc>
                  <a:txBody>
                    <a:bodyPr/>
                    <a:lstStyle/>
                    <a:p>
                      <a:pPr marL="0" marR="0">
                        <a:lnSpc>
                          <a:spcPct val="107000"/>
                        </a:lnSpc>
                        <a:spcBef>
                          <a:spcPts val="0"/>
                        </a:spcBef>
                        <a:spcAft>
                          <a:spcPts val="800"/>
                        </a:spcAft>
                      </a:pPr>
                      <a:r>
                        <a:rPr lang="en-US" sz="1000" dirty="0">
                          <a:effectLst/>
                        </a:rPr>
                        <a:t>        </a:t>
                      </a:r>
                      <a:endParaRPr lang="ka-GE" sz="1000" dirty="0">
                        <a:effectLst/>
                      </a:endParaRPr>
                    </a:p>
                    <a:p>
                      <a:pPr marL="0" marR="0">
                        <a:lnSpc>
                          <a:spcPct val="107000"/>
                        </a:lnSpc>
                        <a:spcBef>
                          <a:spcPts val="0"/>
                        </a:spcBef>
                        <a:spcAft>
                          <a:spcPts val="800"/>
                        </a:spcAft>
                      </a:pPr>
                      <a:endParaRPr lang="ka-GE" sz="1000" dirty="0">
                        <a:effectLst/>
                      </a:endParaRPr>
                    </a:p>
                    <a:p>
                      <a:pPr marL="0" marR="0">
                        <a:lnSpc>
                          <a:spcPct val="107000"/>
                        </a:lnSpc>
                        <a:spcBef>
                          <a:spcPts val="0"/>
                        </a:spcBef>
                        <a:spcAft>
                          <a:spcPts val="800"/>
                        </a:spcAft>
                      </a:pPr>
                      <a:endParaRPr lang="ka-GE" sz="1000" dirty="0">
                        <a:effectLst/>
                      </a:endParaRPr>
                    </a:p>
                    <a:p>
                      <a:pPr marL="0" marR="0">
                        <a:lnSpc>
                          <a:spcPct val="107000"/>
                        </a:lnSpc>
                        <a:spcBef>
                          <a:spcPts val="0"/>
                        </a:spcBef>
                        <a:spcAft>
                          <a:spcPts val="800"/>
                        </a:spcAft>
                      </a:pPr>
                      <a:r>
                        <a:rPr lang="en-US" sz="1000" dirty="0">
                          <a:effectLst/>
                        </a:rPr>
                        <a:t>  </a:t>
                      </a:r>
                      <a:r>
                        <a:rPr lang="en-US" sz="2000" dirty="0">
                          <a:effectLst/>
                        </a:rPr>
                        <a:t>Facility for the Implementation</a:t>
                      </a:r>
                    </a:p>
                    <a:p>
                      <a:pPr marL="0" marR="0">
                        <a:lnSpc>
                          <a:spcPct val="107000"/>
                        </a:lnSpc>
                        <a:spcBef>
                          <a:spcPts val="0"/>
                        </a:spcBef>
                        <a:spcAft>
                          <a:spcPts val="800"/>
                        </a:spcAft>
                      </a:pPr>
                      <a:r>
                        <a:rPr lang="en-US" sz="2000" dirty="0">
                          <a:effectLst/>
                        </a:rPr>
                        <a:t> of the Association Agreement in Georgia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extLst>
                  <a:ext uri="{0D108BD9-81ED-4DB2-BD59-A6C34878D82A}">
                    <a16:rowId xmlns:a16="http://schemas.microsoft.com/office/drawing/2014/main" val="1548953460"/>
                  </a:ext>
                </a:extLst>
              </a:tr>
            </a:tbl>
          </a:graphicData>
        </a:graphic>
      </p:graphicFrame>
      <p:pic>
        <p:nvPicPr>
          <p:cNvPr id="2049" name="Picture 19">
            <a:extLst>
              <a:ext uri="{FF2B5EF4-FFF2-40B4-BE49-F238E27FC236}">
                <a16:creationId xmlns:a16="http://schemas.microsoft.com/office/drawing/2014/main" id="{42AF16AF-37E8-4C8E-87C5-340144CE82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4876" y="410598"/>
            <a:ext cx="2007658" cy="1214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8">
            <a:extLst>
              <a:ext uri="{FF2B5EF4-FFF2-40B4-BE49-F238E27FC236}">
                <a16:creationId xmlns:a16="http://schemas.microsoft.com/office/drawing/2014/main" id="{37FB3D27-B7F5-4538-BCEF-271F225988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889" y="354007"/>
            <a:ext cx="2073275" cy="124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3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2781-53C5-4402-BBFF-69CD7C7FB596}"/>
              </a:ext>
            </a:extLst>
          </p:cNvPr>
          <p:cNvSpPr>
            <a:spLocks noGrp="1"/>
          </p:cNvSpPr>
          <p:nvPr>
            <p:ph type="title"/>
          </p:nvPr>
        </p:nvSpPr>
        <p:spPr>
          <a:xfrm>
            <a:off x="838200" y="-80351"/>
            <a:ext cx="10515600" cy="807182"/>
          </a:xfrm>
        </p:spPr>
        <p:txBody>
          <a:bodyPr>
            <a:normAutofit/>
          </a:bodyPr>
          <a:lstStyle/>
          <a:p>
            <a:pPr algn="ctr"/>
            <a:r>
              <a:rPr lang="ka-GE" sz="3600" b="1" dirty="0"/>
              <a:t>კონცეფცია*</a:t>
            </a:r>
            <a:endParaRPr lang="en-US" sz="3600" b="1" dirty="0"/>
          </a:p>
        </p:txBody>
      </p:sp>
      <p:sp>
        <p:nvSpPr>
          <p:cNvPr id="3" name="Content Placeholder 2">
            <a:extLst>
              <a:ext uri="{FF2B5EF4-FFF2-40B4-BE49-F238E27FC236}">
                <a16:creationId xmlns:a16="http://schemas.microsoft.com/office/drawing/2014/main" id="{C5AF44AE-EF0E-4B2C-88A1-087B095CF965}"/>
              </a:ext>
            </a:extLst>
          </p:cNvPr>
          <p:cNvSpPr>
            <a:spLocks noGrp="1"/>
          </p:cNvSpPr>
          <p:nvPr>
            <p:ph idx="1"/>
          </p:nvPr>
        </p:nvSpPr>
        <p:spPr>
          <a:xfrm>
            <a:off x="838200" y="726832"/>
            <a:ext cx="10515600" cy="6131168"/>
          </a:xfrm>
        </p:spPr>
        <p:txBody>
          <a:bodyPr>
            <a:normAutofit fontScale="55000" lnSpcReduction="20000"/>
          </a:bodyPr>
          <a:lstStyle/>
          <a:p>
            <a:pPr marL="0" lvl="0" indent="0" algn="just" eaLnBrk="0" fontAlgn="base" hangingPunct="0">
              <a:lnSpc>
                <a:spcPct val="100000"/>
              </a:lnSpc>
              <a:spcBef>
                <a:spcPct val="0"/>
              </a:spcBef>
              <a:spcAft>
                <a:spcPct val="0"/>
              </a:spcAft>
              <a:buNone/>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საქართველოს პარლამენტის კონცეფციის გარდა, რომელიც განსაზღვრავს სფეროში პოლიტიკის განვითარების სექტორულ პრიორიტეტებს, მთავრობამ ასევე შესაძლოა დაამტკიცოს სფეროს ან ინსტიტუტის განვითარების და პრობლემის გადაჭრის კონცეფციის დოკუმენტი. </a:t>
            </a:r>
          </a:p>
          <a:p>
            <a:pPr algn="just" eaLnBrk="0" fontAlgn="base" hangingPunct="0">
              <a:lnSpc>
                <a:spcPct val="100000"/>
              </a:lnSpc>
              <a:spcBef>
                <a:spcPct val="0"/>
              </a:spcBef>
              <a:spcAft>
                <a:spcPct val="0"/>
              </a:spcAft>
            </a:pPr>
            <a:endParaRPr lang="ka-GE" altLang="en-US" sz="3500"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აღნიშნულის მომზადება არასავალდებულოა და მის საჭიროებას განსაზღვრავს მთავრობა ან შესაბამისი საკოორდინაციო მექანიზმი. </a:t>
            </a:r>
          </a:p>
          <a:p>
            <a:pPr algn="just" eaLnBrk="0" fontAlgn="base" hangingPunct="0">
              <a:lnSpc>
                <a:spcPct val="100000"/>
              </a:lnSpc>
              <a:spcBef>
                <a:spcPct val="0"/>
              </a:spcBef>
              <a:spcAft>
                <a:spcPct val="0"/>
              </a:spcAft>
            </a:pPr>
            <a:endParaRPr lang="ka-GE" altLang="en-US" sz="3500"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კონცეფციის დამტკიცება ხდება რესურსების დაზოგვის მიზნით, რათა არ მოხდეს ისეთი პოლიტიკის  შემუშავება, რომლის საჭიროება არ არსებობს ან არ შეესაბამება მთავრობის პრიორიტეტებსა და ამოცანებს, ან ასევე კონკრეტული სფეროს განვითარებისთვის ვერ ხდება სხვადასხვა უწყებებს შორის შეთანხმება პრინციპულ საკითხებზე. </a:t>
            </a:r>
          </a:p>
          <a:p>
            <a:pPr algn="just" eaLnBrk="0" fontAlgn="base" hangingPunct="0">
              <a:lnSpc>
                <a:spcPct val="100000"/>
              </a:lnSpc>
              <a:spcBef>
                <a:spcPct val="0"/>
              </a:spcBef>
              <a:spcAft>
                <a:spcPct val="0"/>
              </a:spcAft>
            </a:pPr>
            <a:endParaRPr lang="ka-GE" altLang="en-US" sz="3500"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კონცეფცია ზოგადი ხასიათის პოლიტიკის დოკუმენტია, რომელშიც განხილულია სტრატეგიის შემუშავების საჭიროება და მოიცავს </a:t>
            </a:r>
            <a:r>
              <a:rPr lang="ka-GE" altLang="en-US" sz="3500" b="1" dirty="0">
                <a:ea typeface="Calibri" panose="020F0502020204030204" pitchFamily="34" charset="0"/>
                <a:cs typeface="Times New Roman" panose="02020603050405020304" pitchFamily="18" charset="0"/>
              </a:rPr>
              <a:t>პრობლემების იდენტიფიცირებას, ხედვას, პრინციპებს და სექტორულ პრიორიტეტებს რის საფუძველზეც უნდა მოხდეს სტრატეგიის ჩამოყალიბება, განხორციელების საშუალებებს და აწესებს კონკრეტულ ვადებს. </a:t>
            </a:r>
          </a:p>
          <a:p>
            <a:pPr algn="just" eaLnBrk="0" fontAlgn="base" hangingPunct="0">
              <a:lnSpc>
                <a:spcPct val="100000"/>
              </a:lnSpc>
              <a:spcBef>
                <a:spcPct val="0"/>
              </a:spcBef>
              <a:spcAft>
                <a:spcPct val="0"/>
              </a:spcAft>
            </a:pPr>
            <a:endParaRPr lang="ka-GE" altLang="en-US" sz="3500" b="1"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კონცეფციის მოქმედების ვადა განისაზღვრება უშუალოდ დოკუმენტის მიმღები უწყების მიერ. თუმცა, უმეტეს შემთხვევაში, კონცეფცია წყვეტს ფუნქციონირებას მას შემდეგ რაც მის საფუძველზე შედგენილი სტრატეგია დამტკიცდება</a:t>
            </a: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marL="0" indent="0" algn="just" eaLnBrk="0" fontAlgn="base" hangingPunct="0">
              <a:lnSpc>
                <a:spcPct val="100000"/>
              </a:lnSpc>
              <a:spcBef>
                <a:spcPct val="0"/>
              </a:spcBef>
              <a:spcAft>
                <a:spcPct val="0"/>
              </a:spcAft>
              <a:buNone/>
            </a:pPr>
            <a:r>
              <a:rPr lang="en-US" dirty="0"/>
              <a:t>* </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გვ.5</a:t>
            </a:r>
            <a:endParaRPr lang="en-US" dirty="0"/>
          </a:p>
        </p:txBody>
      </p:sp>
      <p:sp>
        <p:nvSpPr>
          <p:cNvPr id="4" name="Rectangle 3">
            <a:extLst>
              <a:ext uri="{FF2B5EF4-FFF2-40B4-BE49-F238E27FC236}">
                <a16:creationId xmlns:a16="http://schemas.microsoft.com/office/drawing/2014/main" id="{298DED91-8328-A942-82A5-839CBD543325}"/>
              </a:ext>
            </a:extLst>
          </p:cNvPr>
          <p:cNvSpPr/>
          <p:nvPr/>
        </p:nvSpPr>
        <p:spPr>
          <a:xfrm>
            <a:off x="5945959" y="3244334"/>
            <a:ext cx="300082" cy="369332"/>
          </a:xfrm>
          <a:prstGeom prst="rect">
            <a:avLst/>
          </a:prstGeom>
        </p:spPr>
        <p:txBody>
          <a:bodyPr wrap="none">
            <a:spAutoFit/>
          </a:bodyPr>
          <a:lstStyle/>
          <a:p>
            <a:r>
              <a:rPr lang="en-US" dirty="0"/>
              <a:t>*</a:t>
            </a:r>
          </a:p>
        </p:txBody>
      </p:sp>
      <p:sp>
        <p:nvSpPr>
          <p:cNvPr id="5" name="Rectangle 4">
            <a:extLst>
              <a:ext uri="{FF2B5EF4-FFF2-40B4-BE49-F238E27FC236}">
                <a16:creationId xmlns:a16="http://schemas.microsoft.com/office/drawing/2014/main" id="{5C08DA3F-8228-7B42-B005-417AC23C9EEF}"/>
              </a:ext>
            </a:extLst>
          </p:cNvPr>
          <p:cNvSpPr/>
          <p:nvPr/>
        </p:nvSpPr>
        <p:spPr>
          <a:xfrm>
            <a:off x="5945959" y="3244334"/>
            <a:ext cx="300082"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420026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096D-73B4-48DE-AE32-59C9436A5764}"/>
              </a:ext>
            </a:extLst>
          </p:cNvPr>
          <p:cNvSpPr>
            <a:spLocks noGrp="1"/>
          </p:cNvSpPr>
          <p:nvPr>
            <p:ph type="title"/>
          </p:nvPr>
        </p:nvSpPr>
        <p:spPr>
          <a:xfrm>
            <a:off x="838200" y="1"/>
            <a:ext cx="10515600" cy="802887"/>
          </a:xfrm>
        </p:spPr>
        <p:txBody>
          <a:bodyPr>
            <a:normAutofit/>
          </a:bodyPr>
          <a:lstStyle/>
          <a:p>
            <a:pPr algn="ctr"/>
            <a:r>
              <a:rPr lang="ka-GE" sz="3600" b="1" dirty="0"/>
              <a:t>სტრატეგია*</a:t>
            </a:r>
            <a:endParaRPr lang="en-US" sz="3600" b="1" dirty="0"/>
          </a:p>
        </p:txBody>
      </p:sp>
      <p:sp>
        <p:nvSpPr>
          <p:cNvPr id="3" name="Content Placeholder 2">
            <a:extLst>
              <a:ext uri="{FF2B5EF4-FFF2-40B4-BE49-F238E27FC236}">
                <a16:creationId xmlns:a16="http://schemas.microsoft.com/office/drawing/2014/main" id="{222D8565-12A5-4CE4-9F5E-F434885411FF}"/>
              </a:ext>
            </a:extLst>
          </p:cNvPr>
          <p:cNvSpPr>
            <a:spLocks noGrp="1"/>
          </p:cNvSpPr>
          <p:nvPr>
            <p:ph idx="1"/>
          </p:nvPr>
        </p:nvSpPr>
        <p:spPr>
          <a:xfrm>
            <a:off x="838200" y="802888"/>
            <a:ext cx="10515600" cy="5887844"/>
          </a:xfrm>
        </p:spPr>
        <p:txBody>
          <a:bodyPr>
            <a:normAutofit fontScale="62500" lnSpcReduction="20000"/>
          </a:bodyPr>
          <a:lstStyle/>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კონკრეტული სფეროში მთავრობის პოლიტიკა ძირითადად წარმოდგენილია სტრატეგიის დოკუმენტებში. სტრატეგია, ასეთის არსებობის შემთხვევაში, შედგენილი უნდა იქნეს საქართველოს პარლამენტის მიერ დამტკიცებული ან თავად მთვარობის მიერ შემუშავებული კონცეფციის დოკუმენტის საფუძველზე და წარმოდგენილი </a:t>
            </a:r>
            <a:r>
              <a:rPr lang="ka-GE" altLang="en-US" b="1" dirty="0">
                <a:ea typeface="Calibri" panose="020F0502020204030204" pitchFamily="34" charset="0"/>
                <a:cs typeface="Times New Roman" panose="02020603050405020304" pitchFamily="18" charset="0"/>
              </a:rPr>
              <a:t>მიზნები / ამოცანები</a:t>
            </a:r>
            <a:r>
              <a:rPr lang="ka-GE" altLang="en-US" dirty="0">
                <a:ea typeface="Calibri" panose="020F0502020204030204" pitchFamily="34" charset="0"/>
                <a:cs typeface="Times New Roman" panose="02020603050405020304" pitchFamily="18" charset="0"/>
              </a:rPr>
              <a:t> აუცილებლად უნდა პასუხობდეს კონცეფციაში წარმოდგენილი ხედვას, პრინციპებსა და სექტორულ მიმართულებებს. </a:t>
            </a:r>
          </a:p>
          <a:p>
            <a:pPr algn="just" eaLnBrk="0" fontAlgn="base" hangingPunct="0">
              <a:lnSpc>
                <a:spcPct val="100000"/>
              </a:lnSpc>
              <a:spcBef>
                <a:spcPct val="0"/>
              </a:spcBef>
              <a:spcAft>
                <a:spcPct val="0"/>
              </a:spcAft>
            </a:pPr>
            <a:endParaRPr lang="en-US" altLang="en-US" sz="1600" dirty="0"/>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სტრატეგია უმეტესწილად ყალიბდება კონცეფციის დოკუმენტის გარეშე. ასეთ შემთხვევაში  დოკუმენტის </a:t>
            </a:r>
            <a:r>
              <a:rPr lang="ka-GE" altLang="en-US" b="1" dirty="0">
                <a:ea typeface="Calibri" panose="020F0502020204030204" pitchFamily="34" charset="0"/>
                <a:cs typeface="Times New Roman" panose="02020603050405020304" pitchFamily="18" charset="0"/>
              </a:rPr>
              <a:t>შესავალ ნაწილში</a:t>
            </a:r>
            <a:r>
              <a:rPr lang="ka-GE" altLang="en-US" dirty="0">
                <a:ea typeface="Calibri" panose="020F0502020204030204" pitchFamily="34" charset="0"/>
                <a:cs typeface="Times New Roman" panose="02020603050405020304" pitchFamily="18" charset="0"/>
              </a:rPr>
              <a:t> უნდა მოხდეს მისი შემუშავების საჭიროების დასაბუთება.</a:t>
            </a: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სტრატეგიის შესავალ ნაწილში ასევე ცალკე ქვე-თავად უნდა იყოს წარმოდგენილი მეთოდოლოგია, სად დოკუმენტის შემუშავების პროცესის შესახებ ინფორმაცია უნდა იყოს წარმოდგენილი.</a:t>
            </a:r>
          </a:p>
          <a:p>
            <a:pPr algn="just" eaLnBrk="0" fontAlgn="base" hangingPunct="0">
              <a:lnSpc>
                <a:spcPct val="100000"/>
              </a:lnSpc>
              <a:spcBef>
                <a:spcPct val="0"/>
              </a:spcBef>
              <a:spcAft>
                <a:spcPct val="0"/>
              </a:spcAft>
            </a:pPr>
            <a:endParaRPr lang="en-US" altLang="en-US" sz="1600" dirty="0"/>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სტრატეგიის დოკუმენტი აყალიბებს მთავრობის პოლიტიკას პრობლემის გადასაჭრელად და წარმოადგენს კონკრეტულ მექანიზმებსა და სავარაუდო შედეგებს, რაც მიღწეული უნდა იქნას მისი განხორციელების შედეგად.</a:t>
            </a: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სტრატეგია ეფუძნება იმ პრიორიტეტულ მიმართულებებს, რომლებიც ეროვნული დონის პოლიტიკის დოკუმენტებშია მოცემული და უნდა იძლეოდეს იმის შესაძლებლობას, რომ მისი განხორციელება გაგრძელდება მთავრობის ცვლილების შემდეგაც.</a:t>
            </a: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marL="0" indent="0" algn="just" eaLnBrk="0" fontAlgn="base" hangingPunct="0">
              <a:lnSpc>
                <a:spcPct val="100000"/>
              </a:lnSpc>
              <a:spcBef>
                <a:spcPct val="0"/>
              </a:spcBef>
              <a:spcAft>
                <a:spcPct val="0"/>
              </a:spcAft>
              <a:buNone/>
            </a:pPr>
            <a:r>
              <a:rPr lang="en-US" sz="2100" dirty="0"/>
              <a:t>* </a:t>
            </a:r>
            <a:r>
              <a:rPr lang="ka-GE" sz="2100" dirty="0">
                <a:cs typeface="Times New Roman" panose="02020603050405020304" pitchFamily="18" charset="0"/>
              </a:rPr>
              <a:t>წყარო</a:t>
            </a:r>
            <a:r>
              <a:rPr lang="en-US" sz="2100" dirty="0">
                <a:cs typeface="Times New Roman" panose="02020603050405020304" pitchFamily="18" charset="0"/>
              </a:rPr>
              <a:t>: </a:t>
            </a:r>
            <a:r>
              <a:rPr lang="ka-GE" sz="2100" dirty="0">
                <a:cs typeface="Times New Roman" panose="02020603050405020304" pitchFamily="18" charset="0"/>
              </a:rPr>
              <a:t>პოლიტიკის დაგეგმვის, მონიტორინგისა და შეფასების სახელმძღვანელო, 2019, გვ.6</a:t>
            </a:r>
            <a:endParaRPr lang="en-US" altLang="en-US" sz="2100" dirty="0">
              <a:cs typeface="Times New Roman" panose="02020603050405020304" pitchFamily="18" charset="0"/>
            </a:endParaRPr>
          </a:p>
        </p:txBody>
      </p:sp>
      <p:sp>
        <p:nvSpPr>
          <p:cNvPr id="4" name="Rectangle 2">
            <a:extLst>
              <a:ext uri="{FF2B5EF4-FFF2-40B4-BE49-F238E27FC236}">
                <a16:creationId xmlns:a16="http://schemas.microsoft.com/office/drawing/2014/main" id="{12609B03-A848-4B62-939B-B8EF8350C50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0029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2537-B41C-492D-96A7-DB9E959A88BD}"/>
              </a:ext>
            </a:extLst>
          </p:cNvPr>
          <p:cNvSpPr>
            <a:spLocks noGrp="1"/>
          </p:cNvSpPr>
          <p:nvPr>
            <p:ph type="title"/>
          </p:nvPr>
        </p:nvSpPr>
        <p:spPr>
          <a:xfrm>
            <a:off x="838200" y="-200721"/>
            <a:ext cx="10515600" cy="1070516"/>
          </a:xfrm>
        </p:spPr>
        <p:txBody>
          <a:bodyPr>
            <a:normAutofit/>
          </a:bodyPr>
          <a:lstStyle/>
          <a:p>
            <a:pPr algn="ctr"/>
            <a:r>
              <a:rPr lang="ka-GE" sz="3600" b="1" dirty="0"/>
              <a:t>სტრატეგია*</a:t>
            </a:r>
            <a:endParaRPr lang="en-US" sz="3600" b="1" dirty="0"/>
          </a:p>
        </p:txBody>
      </p:sp>
      <p:sp>
        <p:nvSpPr>
          <p:cNvPr id="3" name="Content Placeholder 2">
            <a:extLst>
              <a:ext uri="{FF2B5EF4-FFF2-40B4-BE49-F238E27FC236}">
                <a16:creationId xmlns:a16="http://schemas.microsoft.com/office/drawing/2014/main" id="{EB0B49BD-42EE-4FD8-BCBF-024E8FE026FD}"/>
              </a:ext>
            </a:extLst>
          </p:cNvPr>
          <p:cNvSpPr>
            <a:spLocks noGrp="1"/>
          </p:cNvSpPr>
          <p:nvPr>
            <p:ph idx="1"/>
          </p:nvPr>
        </p:nvSpPr>
        <p:spPr>
          <a:xfrm>
            <a:off x="838200" y="869794"/>
            <a:ext cx="10515600" cy="5620216"/>
          </a:xfrm>
        </p:spPr>
        <p:txBody>
          <a:bodyPr>
            <a:normAutofit fontScale="25000" lnSpcReduction="20000"/>
          </a:bodyPr>
          <a:lstStyle/>
          <a:p>
            <a:pPr algn="just" eaLnBrk="0" fontAlgn="base" hangingPunct="0">
              <a:lnSpc>
                <a:spcPct val="100000"/>
              </a:lnSpc>
              <a:spcBef>
                <a:spcPct val="0"/>
              </a:spcBef>
              <a:spcAft>
                <a:spcPct val="0"/>
              </a:spcAft>
            </a:pPr>
            <a:r>
              <a:rPr lang="ka-GE" altLang="en-US" sz="9600" dirty="0">
                <a:ea typeface="Calibri" panose="020F0502020204030204" pitchFamily="34" charset="0"/>
                <a:cs typeface="Times New Roman" panose="02020603050405020304" pitchFamily="18" charset="0"/>
              </a:rPr>
              <a:t>სტრატეგია უნდა მოიცავდეს </a:t>
            </a:r>
            <a:r>
              <a:rPr lang="ka-GE" altLang="en-US" sz="9600" b="1" dirty="0">
                <a:ea typeface="Calibri" panose="020F0502020204030204" pitchFamily="34" charset="0"/>
                <a:cs typeface="Times New Roman" panose="02020603050405020304" pitchFamily="18" charset="0"/>
              </a:rPr>
              <a:t>სიტუაციის ანალიზს, ხედვას, მიზნებს, ამოცანებს, მათ მოსალოდნელ შედეგებს და შესრულების ინდიკატორებს (ლოგიკური ჩარჩო), განხორციელების</a:t>
            </a:r>
            <a:r>
              <a:rPr lang="ka-GE" altLang="en-US" sz="9600" dirty="0">
                <a:ea typeface="Calibri" panose="020F0502020204030204" pitchFamily="34" charset="0"/>
                <a:cs typeface="Times New Roman" panose="02020603050405020304" pitchFamily="18" charset="0"/>
              </a:rPr>
              <a:t> მექანიზმებსა და ინფომრაციას, თუ როგორ მოხდება ამ სტრატეგიის განხორციელების </a:t>
            </a:r>
            <a:r>
              <a:rPr lang="ka-GE" altLang="en-US" sz="9600" b="1" dirty="0">
                <a:ea typeface="Calibri" panose="020F0502020204030204" pitchFamily="34" charset="0"/>
                <a:cs typeface="Times New Roman" panose="02020603050405020304" pitchFamily="18" charset="0"/>
              </a:rPr>
              <a:t>მონიტორინგი და შეფასება.</a:t>
            </a:r>
          </a:p>
          <a:p>
            <a:pPr algn="just" eaLnBrk="0" fontAlgn="base" hangingPunct="0">
              <a:lnSpc>
                <a:spcPct val="100000"/>
              </a:lnSpc>
              <a:spcBef>
                <a:spcPct val="0"/>
              </a:spcBef>
              <a:spcAft>
                <a:spcPct val="0"/>
              </a:spcAft>
            </a:pPr>
            <a:endParaRPr lang="en-US" altLang="en-US" sz="9600" dirty="0"/>
          </a:p>
          <a:p>
            <a:pPr algn="just" eaLnBrk="0" fontAlgn="base" hangingPunct="0">
              <a:lnSpc>
                <a:spcPct val="100000"/>
              </a:lnSpc>
              <a:spcBef>
                <a:spcPct val="0"/>
              </a:spcBef>
              <a:spcAft>
                <a:spcPct val="0"/>
              </a:spcAft>
            </a:pPr>
            <a:r>
              <a:rPr lang="ka-GE" altLang="en-US" sz="9600" dirty="0">
                <a:ea typeface="Calibri" panose="020F0502020204030204" pitchFamily="34" charset="0"/>
                <a:cs typeface="Times New Roman" panose="02020603050405020304" pitchFamily="18" charset="0"/>
              </a:rPr>
              <a:t>სტრატეგიის დოკუმენტების ხანგრძლივობა განისაზღვრება პრობლემის მახასიათებლებიდან გამომდინარე. სტრატეგიის დოკუმენტის </a:t>
            </a:r>
            <a:r>
              <a:rPr lang="ka-GE" altLang="en-US" sz="9600" b="1" dirty="0">
                <a:ea typeface="Calibri" panose="020F0502020204030204" pitchFamily="34" charset="0"/>
                <a:cs typeface="Times New Roman" panose="02020603050405020304" pitchFamily="18" charset="0"/>
              </a:rPr>
              <a:t>რეკომენდირებული ხანგრძლივობაა  4-დან 10 წლამდე პერიოდი.</a:t>
            </a:r>
          </a:p>
          <a:p>
            <a:pPr algn="just" eaLnBrk="0" fontAlgn="base" hangingPunct="0">
              <a:lnSpc>
                <a:spcPct val="100000"/>
              </a:lnSpc>
              <a:spcBef>
                <a:spcPct val="0"/>
              </a:spcBef>
              <a:spcAft>
                <a:spcPct val="0"/>
              </a:spcAft>
            </a:pPr>
            <a:endParaRPr lang="en-US" altLang="en-US" sz="9600" dirty="0"/>
          </a:p>
          <a:p>
            <a:pPr marL="0" indent="0" algn="just" eaLnBrk="0" fontAlgn="base" hangingPunct="0">
              <a:lnSpc>
                <a:spcPct val="100000"/>
              </a:lnSpc>
              <a:spcBef>
                <a:spcPct val="0"/>
              </a:spcBef>
              <a:spcAft>
                <a:spcPct val="0"/>
              </a:spcAft>
              <a:buNone/>
            </a:pPr>
            <a:endParaRPr lang="en-US" altLang="en-US" sz="9600" dirty="0"/>
          </a:p>
          <a:p>
            <a:pPr algn="just" eaLnBrk="0" fontAlgn="base" hangingPunct="0">
              <a:lnSpc>
                <a:spcPct val="100000"/>
              </a:lnSpc>
              <a:spcBef>
                <a:spcPct val="0"/>
              </a:spcBef>
              <a:spcAft>
                <a:spcPct val="0"/>
              </a:spcAft>
            </a:pPr>
            <a:r>
              <a:rPr lang="ka-GE" altLang="en-US" sz="9600" dirty="0">
                <a:ea typeface="Calibri" panose="020F0502020204030204" pitchFamily="34" charset="0"/>
                <a:cs typeface="Times New Roman" panose="02020603050405020304" pitchFamily="18" charset="0"/>
              </a:rPr>
              <a:t>სტრატეგიის მთავრობის მიერ დამტკიცებისთვის </a:t>
            </a:r>
            <a:r>
              <a:rPr lang="ka-GE" altLang="en-US" sz="9600" b="1" dirty="0">
                <a:ea typeface="Calibri" panose="020F0502020204030204" pitchFamily="34" charset="0"/>
                <a:cs typeface="Times New Roman" panose="02020603050405020304" pitchFamily="18" charset="0"/>
              </a:rPr>
              <a:t>სავალდებულოდ უნდა ჰქონდეს შესაბამისი სამოქმედო გეგმა</a:t>
            </a:r>
            <a:r>
              <a:rPr lang="ka-GE" altLang="en-US" sz="9600" dirty="0">
                <a:ea typeface="Calibri" panose="020F0502020204030204" pitchFamily="34" charset="0"/>
                <a:cs typeface="Times New Roman" panose="02020603050405020304" pitchFamily="18" charset="0"/>
              </a:rPr>
              <a:t>. იმ შემთხვევაში თუ სამოქმედო გეგმა მოიცავს კონფიდენციალურ ინფორმაციას, რომლის გასაჯაროება დააზიანებს სტრატეგიით დასახული მიზნების მიღწევის შესაძლებლობას ან სხვა საჯარო ინტერესს, შესაძლებელია მათი დამტკიცება მოხდეს საიდუმლო დოკუმენტად კანონმდებლობის შესაბამისად.</a:t>
            </a:r>
          </a:p>
          <a:p>
            <a:pPr marL="0" indent="0" algn="just" eaLnBrk="0" fontAlgn="base" hangingPunct="0">
              <a:lnSpc>
                <a:spcPct val="100000"/>
              </a:lnSpc>
              <a:spcBef>
                <a:spcPct val="0"/>
              </a:spcBef>
              <a:spcAft>
                <a:spcPct val="0"/>
              </a:spcAft>
              <a:buNone/>
            </a:pPr>
            <a:endParaRPr lang="ka-GE" sz="3300" dirty="0"/>
          </a:p>
          <a:p>
            <a:pPr marL="0" indent="0" algn="just" eaLnBrk="0" fontAlgn="base" hangingPunct="0">
              <a:lnSpc>
                <a:spcPct val="100000"/>
              </a:lnSpc>
              <a:spcBef>
                <a:spcPct val="0"/>
              </a:spcBef>
              <a:spcAft>
                <a:spcPct val="0"/>
              </a:spcAft>
              <a:buNone/>
            </a:pPr>
            <a:endParaRPr lang="ka-GE" sz="3300" dirty="0"/>
          </a:p>
          <a:p>
            <a:pPr marL="0" indent="0" algn="just" eaLnBrk="0" fontAlgn="base" hangingPunct="0">
              <a:lnSpc>
                <a:spcPct val="100000"/>
              </a:lnSpc>
              <a:spcBef>
                <a:spcPct val="0"/>
              </a:spcBef>
              <a:spcAft>
                <a:spcPct val="0"/>
              </a:spcAft>
              <a:buNone/>
            </a:pPr>
            <a:endParaRPr lang="ka-GE" sz="3300" dirty="0"/>
          </a:p>
          <a:p>
            <a:pPr marL="0" indent="0" algn="just" eaLnBrk="0" fontAlgn="base" hangingPunct="0">
              <a:lnSpc>
                <a:spcPct val="100000"/>
              </a:lnSpc>
              <a:spcBef>
                <a:spcPct val="0"/>
              </a:spcBef>
              <a:spcAft>
                <a:spcPct val="0"/>
              </a:spcAft>
              <a:buNone/>
            </a:pPr>
            <a:endParaRPr lang="ka-GE" sz="3300" dirty="0"/>
          </a:p>
          <a:p>
            <a:pPr marL="0" indent="0" algn="just" eaLnBrk="0" fontAlgn="base" hangingPunct="0">
              <a:lnSpc>
                <a:spcPct val="100000"/>
              </a:lnSpc>
              <a:spcBef>
                <a:spcPct val="0"/>
              </a:spcBef>
              <a:spcAft>
                <a:spcPct val="0"/>
              </a:spcAft>
              <a:buNone/>
            </a:pPr>
            <a:endParaRPr lang="ka-GE" sz="2700" dirty="0"/>
          </a:p>
          <a:p>
            <a:pPr algn="just" eaLnBrk="0" fontAlgn="base" hangingPunct="0">
              <a:lnSpc>
                <a:spcPct val="100000"/>
              </a:lnSpc>
              <a:spcBef>
                <a:spcPct val="0"/>
              </a:spcBef>
              <a:spcAft>
                <a:spcPct val="0"/>
              </a:spcAft>
            </a:pPr>
            <a:endParaRPr lang="ka-GE" altLang="en-US" sz="2700" dirty="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A0AB45C9-6430-6543-ADEB-DE0175DE4F84}"/>
              </a:ext>
            </a:extLst>
          </p:cNvPr>
          <p:cNvSpPr/>
          <p:nvPr/>
        </p:nvSpPr>
        <p:spPr>
          <a:xfrm>
            <a:off x="838199" y="6161262"/>
            <a:ext cx="9688551" cy="323165"/>
          </a:xfrm>
          <a:prstGeom prst="rect">
            <a:avLst/>
          </a:prstGeom>
        </p:spPr>
        <p:txBody>
          <a:bodyPr wrap="square">
            <a:spAutoFit/>
          </a:bodyPr>
          <a:lstStyle/>
          <a:p>
            <a:pPr algn="just" eaLnBrk="0" fontAlgn="base" hangingPunct="0">
              <a:spcBef>
                <a:spcPct val="0"/>
              </a:spcBef>
              <a:spcAft>
                <a:spcPct val="0"/>
              </a:spcAft>
            </a:pPr>
            <a:r>
              <a:rPr lang="en-US" sz="1500" dirty="0"/>
              <a:t>* </a:t>
            </a:r>
            <a:r>
              <a:rPr lang="ka-GE" sz="1500" dirty="0"/>
              <a:t>წყარო</a:t>
            </a:r>
            <a:r>
              <a:rPr lang="en-US" sz="1500" dirty="0"/>
              <a:t>: </a:t>
            </a:r>
            <a:r>
              <a:rPr lang="ka-GE" sz="1500" dirty="0"/>
              <a:t>პოლიტიკის დაგეგმვის, მონიტორინგისა და შეფასების სახელმძღვანელო, 2019, გვ.6</a:t>
            </a:r>
            <a:endParaRPr lang="ka-GE" altLang="en-US" sz="1500" dirty="0">
              <a:latin typeface="Arial" panose="020B0604020202020204" pitchFamily="34" charset="0"/>
            </a:endParaRPr>
          </a:p>
        </p:txBody>
      </p:sp>
    </p:spTree>
    <p:extLst>
      <p:ext uri="{BB962C8B-B14F-4D97-AF65-F5344CB8AC3E}">
        <p14:creationId xmlns:p14="http://schemas.microsoft.com/office/powerpoint/2010/main" val="2063116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36C8-9AC5-4B0F-A4D5-1D339357F07D}"/>
              </a:ext>
            </a:extLst>
          </p:cNvPr>
          <p:cNvSpPr>
            <a:spLocks noGrp="1"/>
          </p:cNvSpPr>
          <p:nvPr>
            <p:ph type="title"/>
          </p:nvPr>
        </p:nvSpPr>
        <p:spPr>
          <a:xfrm>
            <a:off x="838200" y="-89210"/>
            <a:ext cx="10515600" cy="802888"/>
          </a:xfrm>
        </p:spPr>
        <p:txBody>
          <a:bodyPr>
            <a:normAutofit/>
          </a:bodyPr>
          <a:lstStyle/>
          <a:p>
            <a:pPr algn="ctr"/>
            <a:r>
              <a:rPr lang="ka-GE" altLang="en-US" sz="3600" b="1" dirty="0">
                <a:ea typeface="Calibri" panose="020F0502020204030204" pitchFamily="34" charset="0"/>
                <a:cs typeface="Times New Roman" panose="02020603050405020304" pitchFamily="18" charset="0"/>
              </a:rPr>
              <a:t>სამოქმედო გეგმა</a:t>
            </a:r>
            <a:r>
              <a:rPr lang="en-US" altLang="en-US" sz="3600" b="1" dirty="0">
                <a:ea typeface="Calibri" panose="020F0502020204030204" pitchFamily="34" charset="0"/>
                <a:cs typeface="Times New Roman" panose="02020603050405020304" pitchFamily="18" charset="0"/>
              </a:rPr>
              <a:t>*</a:t>
            </a:r>
            <a:endParaRPr lang="en-US" sz="3600" dirty="0"/>
          </a:p>
        </p:txBody>
      </p:sp>
      <p:sp>
        <p:nvSpPr>
          <p:cNvPr id="3" name="Content Placeholder 2">
            <a:extLst>
              <a:ext uri="{FF2B5EF4-FFF2-40B4-BE49-F238E27FC236}">
                <a16:creationId xmlns:a16="http://schemas.microsoft.com/office/drawing/2014/main" id="{26EA3664-4001-4EFA-80C8-1CD4FB4FF375}"/>
              </a:ext>
            </a:extLst>
          </p:cNvPr>
          <p:cNvSpPr>
            <a:spLocks noGrp="1"/>
          </p:cNvSpPr>
          <p:nvPr>
            <p:ph idx="1"/>
          </p:nvPr>
        </p:nvSpPr>
        <p:spPr>
          <a:xfrm>
            <a:off x="838200" y="713678"/>
            <a:ext cx="10515600" cy="5664820"/>
          </a:xfrm>
        </p:spPr>
        <p:txBody>
          <a:bodyPr>
            <a:normAutofit fontScale="77500" lnSpcReduction="20000"/>
          </a:bodyPr>
          <a:lstStyle/>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ოპერაციული დონის პოლიტიკის დოკუმენტი, რომლის ფუნქციაა სტრატეგიაში წარმოდგენილი მიზნებისა და ამოცანების  ოპერაციონალიზაცია და კონკრეტული აქტივობების გაწერა სტრატეგიაში შემოთავაზებული შედეგების მისაღწევად.</a:t>
            </a: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სამოქმედო გეგმა უნდა მოიცავდეს სუც მცირე პოლიტიკის პირველ გრაფიკში წარმოდგენილ ინფორმაციას. თუმცა, უწყების სურვილის შემთხვევაში, შესაძლებელია მას დაემატოს სხვა სახის ინფორმაცია. </a:t>
            </a: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სამოქმედო გეგმის ხანგრძლივობის </a:t>
            </a:r>
            <a:r>
              <a:rPr lang="ka-GE" altLang="en-US" b="1" dirty="0">
                <a:ea typeface="Calibri" panose="020F0502020204030204" pitchFamily="34" charset="0"/>
                <a:cs typeface="Times New Roman" panose="02020603050405020304" pitchFamily="18" charset="0"/>
              </a:rPr>
              <a:t>მინიმალური და მაქსიმალური ვადებია 1-დან 3-წლამდე. </a:t>
            </a:r>
            <a:r>
              <a:rPr lang="ka-GE" altLang="en-US" dirty="0">
                <a:ea typeface="Calibri" panose="020F0502020204030204" pitchFamily="34" charset="0"/>
                <a:cs typeface="Times New Roman" panose="02020603050405020304" pitchFamily="18" charset="0"/>
              </a:rPr>
              <a:t> თუმცა განსაკუთრებულ შემთხვევებში შესაძლებელია 6 თვიანი ან კვარტალური სამოქმედო გეგმების დამტკიცებაც.  </a:t>
            </a: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ცალკეულ შემთხვევაში სამოქმედო გეგმა შესაძლებელია დამტკიცებული იქნას როგორც </a:t>
            </a:r>
            <a:r>
              <a:rPr lang="ka-GE" altLang="en-US" b="1" dirty="0">
                <a:ea typeface="Calibri" panose="020F0502020204030204" pitchFamily="34" charset="0"/>
                <a:cs typeface="Times New Roman" panose="02020603050405020304" pitchFamily="18" charset="0"/>
              </a:rPr>
              <a:t>ცალკე მდგომი დოკუმენტი, შესაბამისი სტრატეგიის გარეშე (სექტორული სამოქმედო გეგმა).</a:t>
            </a:r>
            <a:r>
              <a:rPr lang="ka-GE" altLang="en-US" dirty="0">
                <a:ea typeface="Calibri" panose="020F0502020204030204" pitchFamily="34" charset="0"/>
                <a:cs typeface="Times New Roman" panose="02020603050405020304" pitchFamily="18" charset="0"/>
              </a:rPr>
              <a:t> ასეთ შემთხვევაში სამოქმედო გეგმას უნდა </a:t>
            </a:r>
            <a:r>
              <a:rPr lang="ka-GE" altLang="en-US" dirty="0">
                <a:latin typeface="Calibri" panose="020F0502020204030204" pitchFamily="34" charset="0"/>
                <a:ea typeface="Calibri" panose="020F0502020204030204" pitchFamily="34" charset="0"/>
                <a:cs typeface="Sylfaen" panose="010A0502050306030303" pitchFamily="18" charset="0"/>
              </a:rPr>
              <a:t>ჰქონდეს</a:t>
            </a:r>
            <a:r>
              <a:rPr lang="ka-GE" altLang="en-US" dirty="0">
                <a:ea typeface="Calibri" panose="020F0502020204030204" pitchFamily="34" charset="0"/>
                <a:cs typeface="Times New Roman" panose="02020603050405020304" pitchFamily="18" charset="0"/>
              </a:rPr>
              <a:t> შესაბამისი ნარატიული ნაწილი, სადაც წარმოდგენილი იქნება სიტუაციის მოკლე ანალიზი, ამოცანები, განხორციელების და მონიტორინგისა და შეფასების მექანიზმები</a:t>
            </a:r>
            <a:endParaRPr lang="en-US" altLang="en-US" dirty="0">
              <a:ea typeface="Calibri" panose="020F0502020204030204" pitchFamily="34" charset="0"/>
              <a:cs typeface="Times New Roman" panose="02020603050405020304" pitchFamily="18" charset="0"/>
            </a:endParaRPr>
          </a:p>
          <a:p>
            <a:pPr marL="0" indent="0" algn="just" eaLnBrk="0" fontAlgn="base" hangingPunct="0">
              <a:lnSpc>
                <a:spcPct val="100000"/>
              </a:lnSpc>
              <a:spcBef>
                <a:spcPct val="0"/>
              </a:spcBef>
              <a:spcAft>
                <a:spcPct val="0"/>
              </a:spcAft>
              <a:buNone/>
            </a:pPr>
            <a:endParaRPr lang="en-US" dirty="0">
              <a:cs typeface="Times New Roman" panose="02020603050405020304" pitchFamily="18" charset="0"/>
            </a:endParaRPr>
          </a:p>
          <a:p>
            <a:endParaRPr lang="en-US" dirty="0"/>
          </a:p>
          <a:p>
            <a:pPr algn="just" eaLnBrk="0" fontAlgn="base" hangingPunct="0">
              <a:lnSpc>
                <a:spcPct val="100000"/>
              </a:lnSpc>
              <a:spcBef>
                <a:spcPct val="0"/>
              </a:spcBef>
              <a:spcAft>
                <a:spcPct val="0"/>
              </a:spcAft>
            </a:pPr>
            <a:endParaRPr lang="en-US" dirty="0"/>
          </a:p>
        </p:txBody>
      </p:sp>
      <p:sp>
        <p:nvSpPr>
          <p:cNvPr id="4" name="Rectangle 3">
            <a:extLst>
              <a:ext uri="{FF2B5EF4-FFF2-40B4-BE49-F238E27FC236}">
                <a16:creationId xmlns:a16="http://schemas.microsoft.com/office/drawing/2014/main" id="{1B57AA5D-F4AB-4344-877D-E42E92F1D76F}"/>
              </a:ext>
            </a:extLst>
          </p:cNvPr>
          <p:cNvSpPr/>
          <p:nvPr/>
        </p:nvSpPr>
        <p:spPr>
          <a:xfrm>
            <a:off x="838200" y="6049755"/>
            <a:ext cx="10112298" cy="369332"/>
          </a:xfrm>
          <a:prstGeom prst="rect">
            <a:avLst/>
          </a:prstGeom>
        </p:spPr>
        <p:txBody>
          <a:bodyPr wrap="square">
            <a:spAutoFit/>
          </a:bodyPr>
          <a:lstStyle/>
          <a:p>
            <a:pPr algn="just" eaLnBrk="0" fontAlgn="base" hangingPunct="0">
              <a:spcBef>
                <a:spcPct val="0"/>
              </a:spcBef>
              <a:spcAft>
                <a:spcPct val="0"/>
              </a:spcAft>
            </a:pPr>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გვ.6</a:t>
            </a:r>
            <a:endParaRPr lang="en-US" dirty="0"/>
          </a:p>
        </p:txBody>
      </p:sp>
    </p:spTree>
    <p:extLst>
      <p:ext uri="{BB962C8B-B14F-4D97-AF65-F5344CB8AC3E}">
        <p14:creationId xmlns:p14="http://schemas.microsoft.com/office/powerpoint/2010/main" val="262766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44697" y="0"/>
            <a:ext cx="7886700" cy="6337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200" b="1" dirty="0"/>
              <a:t>პოლიტიკის დოკუმენტები </a:t>
            </a:r>
            <a:endParaRPr lang="en-US" sz="3200" b="1" dirty="0"/>
          </a:p>
        </p:txBody>
      </p:sp>
      <p:pic>
        <p:nvPicPr>
          <p:cNvPr id="6" name="Picture 5">
            <a:extLst>
              <a:ext uri="{FF2B5EF4-FFF2-40B4-BE49-F238E27FC236}">
                <a16:creationId xmlns:a16="http://schemas.microsoft.com/office/drawing/2014/main" id="{801DC678-DF41-DC47-A4AB-DB3690F02B8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14600" y="633742"/>
            <a:ext cx="7424057" cy="6224258"/>
          </a:xfrm>
          <a:prstGeom prst="rect">
            <a:avLst/>
          </a:prstGeom>
        </p:spPr>
      </p:pic>
    </p:spTree>
    <p:extLst>
      <p:ext uri="{BB962C8B-B14F-4D97-AF65-F5344CB8AC3E}">
        <p14:creationId xmlns:p14="http://schemas.microsoft.com/office/powerpoint/2010/main" val="256078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743199" y="287639"/>
            <a:ext cx="7924801" cy="1111291"/>
          </a:xfrm>
        </p:spPr>
        <p:txBody>
          <a:bodyPr>
            <a:normAutofit fontScale="90000"/>
          </a:bodyPr>
          <a:lstStyle/>
          <a:p>
            <a:pPr algn="ctr"/>
            <a:r>
              <a:rPr lang="ka-GE" sz="4000" dirty="0">
                <a:solidFill>
                  <a:schemeClr val="accent1"/>
                </a:solidFill>
              </a:rPr>
              <a:t>პოლიტიკის დაგეგმვის </a:t>
            </a:r>
            <a:r>
              <a:rPr lang="ka-GE" b="1" dirty="0">
                <a:solidFill>
                  <a:schemeClr val="accent1"/>
                </a:solidFill>
              </a:rPr>
              <a:t>იერარქია</a:t>
            </a:r>
            <a:endParaRPr lang="en-US" b="1" dirty="0">
              <a:solidFill>
                <a:schemeClr val="accent1"/>
              </a:solidFill>
            </a:endParaRPr>
          </a:p>
        </p:txBody>
      </p:sp>
      <p:sp>
        <p:nvSpPr>
          <p:cNvPr id="13" name="Title 1"/>
          <p:cNvSpPr txBox="1">
            <a:spLocks/>
          </p:cNvSpPr>
          <p:nvPr/>
        </p:nvSpPr>
        <p:spPr>
          <a:xfrm>
            <a:off x="2945557" y="2000658"/>
            <a:ext cx="1532156" cy="41514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1"/>
                </a:solidFill>
              </a:rPr>
              <a:t>I </a:t>
            </a:r>
            <a:r>
              <a:rPr lang="ka-GE" sz="2800" dirty="0">
                <a:solidFill>
                  <a:schemeClr val="accent1"/>
                </a:solidFill>
              </a:rPr>
              <a:t>დონე</a:t>
            </a:r>
            <a:r>
              <a:rPr lang="en-US" sz="2800" dirty="0">
                <a:solidFill>
                  <a:schemeClr val="accent1"/>
                </a:solidFill>
              </a:rPr>
              <a:t> </a:t>
            </a:r>
            <a:endParaRPr lang="ka-GE" sz="2800" dirty="0">
              <a:solidFill>
                <a:schemeClr val="accent1"/>
              </a:solidFill>
            </a:endParaRPr>
          </a:p>
          <a:p>
            <a:endParaRPr lang="en-US" sz="2800" dirty="0">
              <a:solidFill>
                <a:schemeClr val="accent1"/>
              </a:solidFill>
            </a:endParaRPr>
          </a:p>
          <a:p>
            <a:endParaRPr lang="ka-GE" sz="2800" dirty="0">
              <a:solidFill>
                <a:schemeClr val="accent1"/>
              </a:solidFill>
            </a:endParaRPr>
          </a:p>
          <a:p>
            <a:endParaRPr lang="ka-GE" sz="2800" dirty="0">
              <a:solidFill>
                <a:schemeClr val="accent1"/>
              </a:solidFill>
            </a:endParaRPr>
          </a:p>
          <a:p>
            <a:r>
              <a:rPr lang="en-US" sz="2800" dirty="0">
                <a:solidFill>
                  <a:schemeClr val="accent1"/>
                </a:solidFill>
              </a:rPr>
              <a:t>II</a:t>
            </a:r>
            <a:r>
              <a:rPr lang="ka-GE" sz="2800" dirty="0">
                <a:solidFill>
                  <a:schemeClr val="accent1"/>
                </a:solidFill>
              </a:rPr>
              <a:t> დონე</a:t>
            </a:r>
            <a:endParaRPr lang="en-US" sz="2800" dirty="0">
              <a:solidFill>
                <a:schemeClr val="accent1"/>
              </a:solidFill>
            </a:endParaRPr>
          </a:p>
          <a:p>
            <a:endParaRPr lang="en-US" sz="2800" dirty="0">
              <a:solidFill>
                <a:schemeClr val="accent1"/>
              </a:solidFill>
            </a:endParaRPr>
          </a:p>
          <a:p>
            <a:endParaRPr lang="ka-GE" sz="2800" dirty="0">
              <a:solidFill>
                <a:schemeClr val="accent1"/>
              </a:solidFill>
            </a:endParaRPr>
          </a:p>
          <a:p>
            <a:endParaRPr lang="en-US" sz="2800" dirty="0">
              <a:solidFill>
                <a:schemeClr val="accent1"/>
              </a:solidFill>
            </a:endParaRPr>
          </a:p>
          <a:p>
            <a:r>
              <a:rPr lang="en-US" sz="2800" dirty="0">
                <a:solidFill>
                  <a:schemeClr val="accent1"/>
                </a:solidFill>
              </a:rPr>
              <a:t>III</a:t>
            </a:r>
            <a:r>
              <a:rPr lang="ka-GE" sz="2800" dirty="0">
                <a:solidFill>
                  <a:schemeClr val="accent1"/>
                </a:solidFill>
              </a:rPr>
              <a:t> დონე</a:t>
            </a:r>
            <a:endParaRPr lang="en-US" sz="2800" dirty="0">
              <a:solidFill>
                <a:schemeClr val="accent1"/>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399"/>
            <a:ext cx="6858003" cy="1219200"/>
          </a:xfrm>
          <a:prstGeom prst="rect">
            <a:avLst/>
          </a:prstGeom>
          <a:ln>
            <a:noFill/>
          </a:ln>
          <a:extLst>
            <a:ext uri="{53640926-AAD7-44D8-BBD7-CCE9431645EC}">
              <a14:shadowObscured xmlns:a14="http://schemas.microsoft.com/office/drawing/2010/main"/>
            </a:ext>
          </a:extLst>
        </p:spPr>
      </p:pic>
      <p:graphicFrame>
        <p:nvGraphicFramePr>
          <p:cNvPr id="2" name="Diagram 1"/>
          <p:cNvGraphicFramePr/>
          <p:nvPr/>
        </p:nvGraphicFramePr>
        <p:xfrm>
          <a:off x="4256491" y="2113964"/>
          <a:ext cx="5519928" cy="4038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urved Right Arrow 13"/>
          <p:cNvSpPr/>
          <p:nvPr/>
        </p:nvSpPr>
        <p:spPr>
          <a:xfrm rot="2026190">
            <a:off x="5303629" y="2296634"/>
            <a:ext cx="932688" cy="16526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59562">
            <a:off x="4317702" y="3754433"/>
            <a:ext cx="932688" cy="16526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p:cNvGrpSpPr/>
          <p:nvPr/>
        </p:nvGrpSpPr>
        <p:grpSpPr>
          <a:xfrm>
            <a:off x="7915656" y="2394039"/>
            <a:ext cx="1369808" cy="914251"/>
            <a:chOff x="6391656" y="2394038"/>
            <a:chExt cx="1369808" cy="914251"/>
          </a:xfrm>
        </p:grpSpPr>
        <p:pic>
          <p:nvPicPr>
            <p:cNvPr id="16" name="Picture 15"/>
            <p:cNvPicPr>
              <a:picLocks noChangeAspect="1"/>
            </p:cNvPicPr>
            <p:nvPr/>
          </p:nvPicPr>
          <p:blipFill>
            <a:blip r:embed="rId9"/>
            <a:stretch>
              <a:fillRect/>
            </a:stretch>
          </p:blipFill>
          <p:spPr>
            <a:xfrm>
              <a:off x="6391656" y="2394038"/>
              <a:ext cx="575542" cy="576079"/>
            </a:xfrm>
            <a:prstGeom prst="rect">
              <a:avLst/>
            </a:prstGeom>
          </p:spPr>
        </p:pic>
        <p:pic>
          <p:nvPicPr>
            <p:cNvPr id="17" name="Picture 16"/>
            <p:cNvPicPr>
              <a:picLocks noChangeAspect="1"/>
            </p:cNvPicPr>
            <p:nvPr/>
          </p:nvPicPr>
          <p:blipFill>
            <a:blip r:embed="rId9"/>
            <a:stretch>
              <a:fillRect/>
            </a:stretch>
          </p:blipFill>
          <p:spPr>
            <a:xfrm>
              <a:off x="7185922" y="2407110"/>
              <a:ext cx="575542" cy="576079"/>
            </a:xfrm>
            <a:prstGeom prst="rect">
              <a:avLst/>
            </a:prstGeom>
          </p:spPr>
        </p:pic>
        <p:sp>
          <p:nvSpPr>
            <p:cNvPr id="18" name="TextBox 17"/>
            <p:cNvSpPr txBox="1"/>
            <p:nvPr/>
          </p:nvSpPr>
          <p:spPr>
            <a:xfrm>
              <a:off x="6478503" y="2974344"/>
              <a:ext cx="497252" cy="307777"/>
            </a:xfrm>
            <a:prstGeom prst="rect">
              <a:avLst/>
            </a:prstGeom>
            <a:noFill/>
          </p:spPr>
          <p:txBody>
            <a:bodyPr wrap="none" rtlCol="0">
              <a:spAutoFit/>
            </a:bodyPr>
            <a:lstStyle/>
            <a:p>
              <a:r>
                <a:rPr lang="en-US" sz="1400" dirty="0" err="1"/>
                <a:t>AoG</a:t>
              </a:r>
              <a:endParaRPr lang="en-US" sz="1400" dirty="0"/>
            </a:p>
          </p:txBody>
        </p:sp>
        <p:sp>
          <p:nvSpPr>
            <p:cNvPr id="19" name="TextBox 18"/>
            <p:cNvSpPr txBox="1"/>
            <p:nvPr/>
          </p:nvSpPr>
          <p:spPr>
            <a:xfrm>
              <a:off x="7214102" y="3000512"/>
              <a:ext cx="514885" cy="307777"/>
            </a:xfrm>
            <a:prstGeom prst="rect">
              <a:avLst/>
            </a:prstGeom>
            <a:noFill/>
          </p:spPr>
          <p:txBody>
            <a:bodyPr wrap="none" rtlCol="0">
              <a:spAutoFit/>
            </a:bodyPr>
            <a:lstStyle/>
            <a:p>
              <a:r>
                <a:rPr lang="en-US" sz="1400" dirty="0"/>
                <a:t>MoF</a:t>
              </a:r>
            </a:p>
          </p:txBody>
        </p:sp>
      </p:grpSp>
      <p:grpSp>
        <p:nvGrpSpPr>
          <p:cNvPr id="34" name="Group 33"/>
          <p:cNvGrpSpPr/>
          <p:nvPr/>
        </p:nvGrpSpPr>
        <p:grpSpPr>
          <a:xfrm>
            <a:off x="9003429" y="3577653"/>
            <a:ext cx="1197764" cy="1144380"/>
            <a:chOff x="7479429" y="3577653"/>
            <a:chExt cx="1197764" cy="1144380"/>
          </a:xfrm>
        </p:grpSpPr>
        <p:pic>
          <p:nvPicPr>
            <p:cNvPr id="20" name="Picture 19"/>
            <p:cNvPicPr>
              <a:picLocks noChangeAspect="1"/>
            </p:cNvPicPr>
            <p:nvPr/>
          </p:nvPicPr>
          <p:blipFill>
            <a:blip r:embed="rId9"/>
            <a:stretch>
              <a:fillRect/>
            </a:stretch>
          </p:blipFill>
          <p:spPr>
            <a:xfrm>
              <a:off x="7582834" y="3577653"/>
              <a:ext cx="397448" cy="397819"/>
            </a:xfrm>
            <a:prstGeom prst="rect">
              <a:avLst/>
            </a:prstGeom>
          </p:spPr>
        </p:pic>
        <p:sp>
          <p:nvSpPr>
            <p:cNvPr id="21" name="TextBox 20"/>
            <p:cNvSpPr txBox="1"/>
            <p:nvPr/>
          </p:nvSpPr>
          <p:spPr>
            <a:xfrm>
              <a:off x="7479429" y="4460423"/>
              <a:ext cx="1197764" cy="261610"/>
            </a:xfrm>
            <a:prstGeom prst="rect">
              <a:avLst/>
            </a:prstGeom>
            <a:noFill/>
          </p:spPr>
          <p:txBody>
            <a:bodyPr wrap="none" rtlCol="0">
              <a:spAutoFit/>
            </a:bodyPr>
            <a:lstStyle/>
            <a:p>
              <a:r>
                <a:rPr lang="ka-GE" sz="1050" dirty="0"/>
                <a:t>სამინისტროები</a:t>
              </a:r>
              <a:endParaRPr lang="en-US" sz="1050" dirty="0"/>
            </a:p>
          </p:txBody>
        </p:sp>
        <p:pic>
          <p:nvPicPr>
            <p:cNvPr id="22" name="Picture 21"/>
            <p:cNvPicPr>
              <a:picLocks noChangeAspect="1"/>
            </p:cNvPicPr>
            <p:nvPr/>
          </p:nvPicPr>
          <p:blipFill>
            <a:blip r:embed="rId9"/>
            <a:stretch>
              <a:fillRect/>
            </a:stretch>
          </p:blipFill>
          <p:spPr>
            <a:xfrm>
              <a:off x="7605213" y="4056023"/>
              <a:ext cx="397448" cy="397819"/>
            </a:xfrm>
            <a:prstGeom prst="rect">
              <a:avLst/>
            </a:prstGeom>
          </p:spPr>
        </p:pic>
        <p:pic>
          <p:nvPicPr>
            <p:cNvPr id="23" name="Picture 22"/>
            <p:cNvPicPr>
              <a:picLocks noChangeAspect="1"/>
            </p:cNvPicPr>
            <p:nvPr/>
          </p:nvPicPr>
          <p:blipFill>
            <a:blip r:embed="rId9"/>
            <a:stretch>
              <a:fillRect/>
            </a:stretch>
          </p:blipFill>
          <p:spPr>
            <a:xfrm>
              <a:off x="8082007" y="4062604"/>
              <a:ext cx="397448" cy="397819"/>
            </a:xfrm>
            <a:prstGeom prst="rect">
              <a:avLst/>
            </a:prstGeom>
          </p:spPr>
        </p:pic>
        <p:pic>
          <p:nvPicPr>
            <p:cNvPr id="24" name="Picture 23"/>
            <p:cNvPicPr>
              <a:picLocks noChangeAspect="1"/>
            </p:cNvPicPr>
            <p:nvPr/>
          </p:nvPicPr>
          <p:blipFill>
            <a:blip r:embed="rId9"/>
            <a:stretch>
              <a:fillRect/>
            </a:stretch>
          </p:blipFill>
          <p:spPr>
            <a:xfrm>
              <a:off x="8078311" y="3579713"/>
              <a:ext cx="397448" cy="397819"/>
            </a:xfrm>
            <a:prstGeom prst="rect">
              <a:avLst/>
            </a:prstGeom>
          </p:spPr>
        </p:pic>
      </p:grpSp>
      <p:grpSp>
        <p:nvGrpSpPr>
          <p:cNvPr id="35" name="Group 34"/>
          <p:cNvGrpSpPr/>
          <p:nvPr/>
        </p:nvGrpSpPr>
        <p:grpSpPr>
          <a:xfrm>
            <a:off x="9473207" y="4953881"/>
            <a:ext cx="955720" cy="850112"/>
            <a:chOff x="7949207" y="4953881"/>
            <a:chExt cx="955720" cy="850112"/>
          </a:xfrm>
        </p:grpSpPr>
        <p:pic>
          <p:nvPicPr>
            <p:cNvPr id="25" name="Picture 24"/>
            <p:cNvPicPr>
              <a:picLocks noChangeAspect="1"/>
            </p:cNvPicPr>
            <p:nvPr/>
          </p:nvPicPr>
          <p:blipFill>
            <a:blip r:embed="rId9"/>
            <a:stretch>
              <a:fillRect/>
            </a:stretch>
          </p:blipFill>
          <p:spPr>
            <a:xfrm>
              <a:off x="7949207" y="4953881"/>
              <a:ext cx="233397" cy="233615"/>
            </a:xfrm>
            <a:prstGeom prst="rect">
              <a:avLst/>
            </a:prstGeom>
          </p:spPr>
        </p:pic>
        <p:pic>
          <p:nvPicPr>
            <p:cNvPr id="27" name="Picture 26"/>
            <p:cNvPicPr>
              <a:picLocks noChangeAspect="1"/>
            </p:cNvPicPr>
            <p:nvPr/>
          </p:nvPicPr>
          <p:blipFill>
            <a:blip r:embed="rId9"/>
            <a:stretch>
              <a:fillRect/>
            </a:stretch>
          </p:blipFill>
          <p:spPr>
            <a:xfrm>
              <a:off x="8583072" y="4953881"/>
              <a:ext cx="233397" cy="233615"/>
            </a:xfrm>
            <a:prstGeom prst="rect">
              <a:avLst/>
            </a:prstGeom>
          </p:spPr>
        </p:pic>
        <p:pic>
          <p:nvPicPr>
            <p:cNvPr id="28" name="Picture 27"/>
            <p:cNvPicPr>
              <a:picLocks noChangeAspect="1"/>
            </p:cNvPicPr>
            <p:nvPr/>
          </p:nvPicPr>
          <p:blipFill>
            <a:blip r:embed="rId9"/>
            <a:stretch>
              <a:fillRect/>
            </a:stretch>
          </p:blipFill>
          <p:spPr>
            <a:xfrm>
              <a:off x="8285048" y="4954327"/>
              <a:ext cx="233397" cy="233615"/>
            </a:xfrm>
            <a:prstGeom prst="rect">
              <a:avLst/>
            </a:prstGeom>
          </p:spPr>
        </p:pic>
        <p:pic>
          <p:nvPicPr>
            <p:cNvPr id="29" name="Picture 28"/>
            <p:cNvPicPr>
              <a:picLocks noChangeAspect="1"/>
            </p:cNvPicPr>
            <p:nvPr/>
          </p:nvPicPr>
          <p:blipFill>
            <a:blip r:embed="rId9"/>
            <a:stretch>
              <a:fillRect/>
            </a:stretch>
          </p:blipFill>
          <p:spPr>
            <a:xfrm>
              <a:off x="7978380" y="5254179"/>
              <a:ext cx="233397" cy="233615"/>
            </a:xfrm>
            <a:prstGeom prst="rect">
              <a:avLst/>
            </a:prstGeom>
          </p:spPr>
        </p:pic>
        <p:pic>
          <p:nvPicPr>
            <p:cNvPr id="30" name="Picture 29"/>
            <p:cNvPicPr>
              <a:picLocks noChangeAspect="1"/>
            </p:cNvPicPr>
            <p:nvPr/>
          </p:nvPicPr>
          <p:blipFill>
            <a:blip r:embed="rId9"/>
            <a:stretch>
              <a:fillRect/>
            </a:stretch>
          </p:blipFill>
          <p:spPr>
            <a:xfrm>
              <a:off x="8586256" y="5271605"/>
              <a:ext cx="233397" cy="233615"/>
            </a:xfrm>
            <a:prstGeom prst="rect">
              <a:avLst/>
            </a:prstGeom>
          </p:spPr>
        </p:pic>
        <p:pic>
          <p:nvPicPr>
            <p:cNvPr id="31" name="Picture 30"/>
            <p:cNvPicPr>
              <a:picLocks noChangeAspect="1"/>
            </p:cNvPicPr>
            <p:nvPr/>
          </p:nvPicPr>
          <p:blipFill>
            <a:blip r:embed="rId9"/>
            <a:stretch>
              <a:fillRect/>
            </a:stretch>
          </p:blipFill>
          <p:spPr>
            <a:xfrm>
              <a:off x="8293061" y="5271606"/>
              <a:ext cx="233397" cy="233615"/>
            </a:xfrm>
            <a:prstGeom prst="rect">
              <a:avLst/>
            </a:prstGeom>
          </p:spPr>
        </p:pic>
        <p:sp>
          <p:nvSpPr>
            <p:cNvPr id="32" name="TextBox 31"/>
            <p:cNvSpPr txBox="1"/>
            <p:nvPr/>
          </p:nvSpPr>
          <p:spPr>
            <a:xfrm>
              <a:off x="8147989" y="5550077"/>
              <a:ext cx="756938" cy="253916"/>
            </a:xfrm>
            <a:prstGeom prst="rect">
              <a:avLst/>
            </a:prstGeom>
            <a:noFill/>
          </p:spPr>
          <p:txBody>
            <a:bodyPr wrap="none" rtlCol="0">
              <a:spAutoFit/>
            </a:bodyPr>
            <a:lstStyle/>
            <a:p>
              <a:r>
                <a:rPr lang="ka-GE" sz="1050" dirty="0"/>
                <a:t>უწყებები</a:t>
              </a:r>
              <a:endParaRPr lang="en-US" sz="1050" dirty="0"/>
            </a:p>
          </p:txBody>
        </p:sp>
      </p:grpSp>
    </p:spTree>
    <p:extLst>
      <p:ext uri="{BB962C8B-B14F-4D97-AF65-F5344CB8AC3E}">
        <p14:creationId xmlns:p14="http://schemas.microsoft.com/office/powerpoint/2010/main" val="28085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8918BE85-BC1F-4815-812D-FE932758EF93}"/>
                                            </p:graphicEl>
                                          </p:spTgt>
                                        </p:tgtEl>
                                        <p:attrNameLst>
                                          <p:attrName>style.visibility</p:attrName>
                                        </p:attrNameLst>
                                      </p:cBhvr>
                                      <p:to>
                                        <p:strVal val="visible"/>
                                      </p:to>
                                    </p:set>
                                    <p:animEffect transition="in" filter="fade">
                                      <p:cBhvr>
                                        <p:cTn id="12" dur="500"/>
                                        <p:tgtEl>
                                          <p:spTgt spid="2">
                                            <p:graphicEl>
                                              <a:dgm id="{8918BE85-BC1F-4815-812D-FE932758EF93}"/>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graphicEl>
                                              <a:dgm id="{145CEA9C-CBAE-4AF9-B765-B656F4787C94}"/>
                                            </p:graphicEl>
                                          </p:spTgt>
                                        </p:tgtEl>
                                        <p:attrNameLst>
                                          <p:attrName>style.visibility</p:attrName>
                                        </p:attrNameLst>
                                      </p:cBhvr>
                                      <p:to>
                                        <p:strVal val="visible"/>
                                      </p:to>
                                    </p:set>
                                    <p:animEffect transition="in" filter="fade">
                                      <p:cBhvr>
                                        <p:cTn id="16" dur="500"/>
                                        <p:tgtEl>
                                          <p:spTgt spid="2">
                                            <p:graphicEl>
                                              <a:dgm id="{145CEA9C-CBAE-4AF9-B765-B656F4787C94}"/>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graphicEl>
                                              <a:dgm id="{98DBA55A-FB7F-4B09-8BCD-FD622EE259AC}"/>
                                            </p:graphicEl>
                                          </p:spTgt>
                                        </p:tgtEl>
                                        <p:attrNameLst>
                                          <p:attrName>style.visibility</p:attrName>
                                        </p:attrNameLst>
                                      </p:cBhvr>
                                      <p:to>
                                        <p:strVal val="visible"/>
                                      </p:to>
                                    </p:set>
                                    <p:animEffect transition="in" filter="fade">
                                      <p:cBhvr>
                                        <p:cTn id="20" dur="500"/>
                                        <p:tgtEl>
                                          <p:spTgt spid="2">
                                            <p:graphicEl>
                                              <a:dgm id="{98DBA55A-FB7F-4B09-8BCD-FD622EE259A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 grpId="0" uiExpand="1">
        <p:bldSub>
          <a:bldDgm bld="one"/>
        </p:bldSub>
      </p:bldGraphic>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812801" y="88840"/>
          <a:ext cx="7782047" cy="6660775"/>
        </p:xfrm>
        <a:graphic>
          <a:graphicData uri="http://schemas.openxmlformats.org/drawingml/2006/table">
            <a:tbl>
              <a:tblPr firstRow="1" firstCol="1" bandRow="1">
                <a:tableStyleId>{5C22544A-7EE6-4342-B048-85BDC9FD1C3A}</a:tableStyleId>
              </a:tblPr>
              <a:tblGrid>
                <a:gridCol w="293090">
                  <a:extLst>
                    <a:ext uri="{9D8B030D-6E8A-4147-A177-3AD203B41FA5}">
                      <a16:colId xmlns:a16="http://schemas.microsoft.com/office/drawing/2014/main" val="1591378784"/>
                    </a:ext>
                  </a:extLst>
                </a:gridCol>
                <a:gridCol w="587023">
                  <a:extLst>
                    <a:ext uri="{9D8B030D-6E8A-4147-A177-3AD203B41FA5}">
                      <a16:colId xmlns:a16="http://schemas.microsoft.com/office/drawing/2014/main" val="2329974570"/>
                    </a:ext>
                  </a:extLst>
                </a:gridCol>
                <a:gridCol w="3307370">
                  <a:extLst>
                    <a:ext uri="{9D8B030D-6E8A-4147-A177-3AD203B41FA5}">
                      <a16:colId xmlns:a16="http://schemas.microsoft.com/office/drawing/2014/main" val="3414355201"/>
                    </a:ext>
                  </a:extLst>
                </a:gridCol>
                <a:gridCol w="2427258">
                  <a:extLst>
                    <a:ext uri="{9D8B030D-6E8A-4147-A177-3AD203B41FA5}">
                      <a16:colId xmlns:a16="http://schemas.microsoft.com/office/drawing/2014/main" val="1607015492"/>
                    </a:ext>
                  </a:extLst>
                </a:gridCol>
                <a:gridCol w="1167306">
                  <a:extLst>
                    <a:ext uri="{9D8B030D-6E8A-4147-A177-3AD203B41FA5}">
                      <a16:colId xmlns:a16="http://schemas.microsoft.com/office/drawing/2014/main" val="2100878293"/>
                    </a:ext>
                  </a:extLst>
                </a:gridCol>
              </a:tblGrid>
              <a:tr h="569187">
                <a:tc gridSpan="5">
                  <a:txBody>
                    <a:bodyPr/>
                    <a:lstStyle/>
                    <a:p>
                      <a:pPr algn="ctr">
                        <a:lnSpc>
                          <a:spcPct val="107000"/>
                        </a:lnSpc>
                        <a:spcAft>
                          <a:spcPts val="0"/>
                        </a:spcAft>
                      </a:pPr>
                      <a:r>
                        <a:rPr lang="ka-G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პოლიტიკის დოკუმენტების იერარქია</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hMerge="1">
                  <a:txBody>
                    <a:bodyPr/>
                    <a:lstStyle/>
                    <a:p>
                      <a:pPr algn="ct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hMerge="1">
                  <a:txBody>
                    <a:bodyPr/>
                    <a:lstStyle/>
                    <a:p>
                      <a:pPr algn="ct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hMerge="1">
                  <a:txBody>
                    <a:bodyPr/>
                    <a:lstStyle/>
                    <a:p>
                      <a:pPr algn="ct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hMerge="1">
                  <a:txBody>
                    <a:bodyPr/>
                    <a:lstStyle/>
                    <a:p>
                      <a:pPr algn="ct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extLst>
                  <a:ext uri="{0D108BD9-81ED-4DB2-BD59-A6C34878D82A}">
                    <a16:rowId xmlns:a16="http://schemas.microsoft.com/office/drawing/2014/main" val="2085948717"/>
                  </a:ext>
                </a:extLst>
              </a:tr>
              <a:tr h="399545">
                <a:tc>
                  <a:txBody>
                    <a:bodyPr/>
                    <a:lstStyle/>
                    <a:p>
                      <a:pPr algn="ctr">
                        <a:lnSpc>
                          <a:spcPct val="107000"/>
                        </a:lnSpc>
                        <a:spcAft>
                          <a:spcPts val="0"/>
                        </a:spcAft>
                      </a:pPr>
                      <a:r>
                        <a:rPr lang="ka-GE"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a:txBody>
                    <a:bodyPr/>
                    <a:lstStyle/>
                    <a:p>
                      <a:pPr algn="ctr">
                        <a:lnSpc>
                          <a:spcPct val="107000"/>
                        </a:lnSpc>
                        <a:spcAft>
                          <a:spcPts val="0"/>
                        </a:spcAft>
                      </a:pPr>
                      <a:r>
                        <a:rPr lang="ka-GE" sz="1200" dirty="0">
                          <a:effectLst/>
                        </a:rPr>
                        <a:t>დონე</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1"/>
                    </a:solidFill>
                  </a:tcPr>
                </a:tc>
                <a:tc>
                  <a:txBody>
                    <a:bodyPr/>
                    <a:lstStyle/>
                    <a:p>
                      <a:pPr algn="ctr">
                        <a:lnSpc>
                          <a:spcPct val="107000"/>
                        </a:lnSpc>
                        <a:spcAft>
                          <a:spcPts val="0"/>
                        </a:spcAft>
                      </a:pPr>
                      <a:r>
                        <a:rPr lang="ka-GE" sz="1200" dirty="0">
                          <a:effectLst/>
                        </a:rPr>
                        <a:t>პოლიტიკის დოკუმენტის დასახელება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1"/>
                    </a:solidFill>
                  </a:tcPr>
                </a:tc>
                <a:tc>
                  <a:txBody>
                    <a:bodyPr/>
                    <a:lstStyle/>
                    <a:p>
                      <a:pPr algn="ctr">
                        <a:lnSpc>
                          <a:spcPct val="107000"/>
                        </a:lnSpc>
                        <a:spcAft>
                          <a:spcPts val="0"/>
                        </a:spcAft>
                      </a:pPr>
                      <a:r>
                        <a:rPr lang="ka-GE" sz="1200" dirty="0">
                          <a:effectLst/>
                        </a:rPr>
                        <a:t>შემუშავების კომპეტენცია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1"/>
                    </a:solidFill>
                  </a:tcPr>
                </a:tc>
                <a:tc>
                  <a:txBody>
                    <a:bodyPr/>
                    <a:lstStyle/>
                    <a:p>
                      <a:pPr algn="ctr">
                        <a:lnSpc>
                          <a:spcPct val="107000"/>
                        </a:lnSpc>
                        <a:spcAft>
                          <a:spcPts val="0"/>
                        </a:spcAft>
                      </a:pPr>
                      <a:r>
                        <a:rPr lang="ka-GE" sz="1200" dirty="0">
                          <a:effectLst/>
                        </a:rPr>
                        <a:t>დამტკიცება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1"/>
                    </a:solidFill>
                  </a:tcPr>
                </a:tc>
                <a:extLst>
                  <a:ext uri="{0D108BD9-81ED-4DB2-BD59-A6C34878D82A}">
                    <a16:rowId xmlns:a16="http://schemas.microsoft.com/office/drawing/2014/main" val="19091019"/>
                  </a:ext>
                </a:extLst>
              </a:tr>
              <a:tr h="399545">
                <a:tc rowSpan="5">
                  <a:txBody>
                    <a:bodyPr/>
                    <a:lstStyle/>
                    <a:p>
                      <a:pPr>
                        <a:lnSpc>
                          <a:spcPct val="107000"/>
                        </a:lnSpc>
                        <a:spcAft>
                          <a:spcPts val="0"/>
                        </a:spcAft>
                      </a:pPr>
                      <a:r>
                        <a:rPr lang="ka-GE"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rowSpan="5">
                  <a:txBody>
                    <a:bodyPr/>
                    <a:lstStyle/>
                    <a:p>
                      <a:pPr marL="71755" marR="71755" algn="ctr">
                        <a:lnSpc>
                          <a:spcPct val="107000"/>
                        </a:lnSpc>
                        <a:spcAft>
                          <a:spcPts val="0"/>
                        </a:spcAft>
                      </a:pPr>
                      <a:r>
                        <a:rPr lang="ka-GE" sz="1600" dirty="0">
                          <a:effectLst/>
                        </a:rPr>
                        <a:t>ეროვნული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vert="vert270" anchor="ctr">
                    <a:solidFill>
                      <a:schemeClr val="accent6"/>
                    </a:solidFill>
                  </a:tcPr>
                </a:tc>
                <a:tc>
                  <a:txBody>
                    <a:bodyPr/>
                    <a:lstStyle/>
                    <a:p>
                      <a:pPr>
                        <a:lnSpc>
                          <a:spcPct val="107000"/>
                        </a:lnSpc>
                        <a:spcAft>
                          <a:spcPts val="0"/>
                        </a:spcAft>
                      </a:pPr>
                      <a:r>
                        <a:rPr lang="ka-GE" sz="1200" dirty="0">
                          <a:effectLst/>
                        </a:rPr>
                        <a:t>ეროვნული განვითარების სტრატეგია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rPr>
                        <a:t>მთავრობის ადმინისტრაცია</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900" dirty="0">
                          <a:effectLst/>
                        </a:rPr>
                        <a:t>მთავრობა</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157756951"/>
                  </a:ext>
                </a:extLst>
              </a:tr>
              <a:tr h="635330">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dirty="0">
                          <a:effectLst/>
                        </a:rPr>
                        <a:t>სამთავრობო პროგრამა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rPr>
                        <a:t>მმართველი პოლიტიკური პარტია / მთავრობის ადმინისტრაცია/ სამინისტროები/ სსიპები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900" dirty="0">
                          <a:effectLst/>
                        </a:rPr>
                        <a:t>პარლამენტი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427834591"/>
                  </a:ext>
                </a:extLst>
              </a:tr>
              <a:tr h="780916">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dirty="0">
                          <a:effectLst/>
                        </a:rPr>
                        <a:t>ძირითადი მონაცემების და მიმართულებების დოკუმენტი (BDD)</a:t>
                      </a:r>
                      <a:endParaRPr lang="en-US" sz="1200" dirty="0">
                        <a:effectLst/>
                      </a:endParaRPr>
                    </a:p>
                    <a:p>
                      <a:pPr marL="342900" lvl="0" indent="-342900">
                        <a:lnSpc>
                          <a:spcPct val="107000"/>
                        </a:lnSpc>
                        <a:spcAft>
                          <a:spcPts val="0"/>
                        </a:spcAft>
                        <a:buClr>
                          <a:srgbClr val="000000"/>
                        </a:buClr>
                        <a:buFont typeface="Calibri" panose="020F0502020204030204" pitchFamily="34" charset="0"/>
                        <a:buChar char="-"/>
                      </a:pPr>
                      <a:r>
                        <a:rPr lang="ka-GE" sz="1100" dirty="0">
                          <a:effectLst/>
                        </a:rPr>
                        <a:t>სახელმწიფო ბიუჯეტი</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rPr>
                        <a:t>ფინანსთა სამინისტრო</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900" dirty="0">
                          <a:effectLst/>
                        </a:rPr>
                        <a:t>პარლამენტი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522178738"/>
                  </a:ext>
                </a:extLst>
              </a:tr>
              <a:tr h="399545">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dirty="0">
                          <a:effectLst/>
                        </a:rPr>
                        <a:t>მთავრობის წლიური სამოქმედო გეგმა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rPr>
                        <a:t>მთავრობის ადმინისტრაცია</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900" dirty="0">
                          <a:effectLst/>
                        </a:rPr>
                        <a:t>მთავრობა</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3971391514"/>
                  </a:ext>
                </a:extLst>
              </a:tr>
              <a:tr h="399545">
                <a:tc vMerge="1">
                  <a:txBody>
                    <a:bodyPr/>
                    <a:lstStyle/>
                    <a:p>
                      <a:pP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vMerge="1">
                  <a:txBody>
                    <a:bodyPr/>
                    <a:lstStyle/>
                    <a:p>
                      <a:pPr marL="71755" marR="71755" algn="ctr">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vert="vert270" anchor="ctr">
                    <a:solidFill>
                      <a:schemeClr val="accent6"/>
                    </a:solidFill>
                  </a:tcPr>
                </a:tc>
                <a:tc>
                  <a:txBody>
                    <a:bodyPr/>
                    <a:lstStyle/>
                    <a:p>
                      <a:pPr>
                        <a:lnSpc>
                          <a:spcPct val="107000"/>
                        </a:lnSpc>
                        <a:spcAft>
                          <a:spcPts val="0"/>
                        </a:spcAft>
                      </a:pPr>
                      <a:r>
                        <a:rPr lang="ka-GE" sz="1200" dirty="0">
                          <a:effectLst/>
                          <a:latin typeface="Calibri" panose="020F0502020204030204" pitchFamily="34" charset="0"/>
                          <a:ea typeface="Calibri" panose="020F0502020204030204" pitchFamily="34" charset="0"/>
                          <a:cs typeface="Times New Roman" panose="02020603050405020304" pitchFamily="18" charset="0"/>
                        </a:rPr>
                        <a:t>საერთაშორის</a:t>
                      </a:r>
                      <a:r>
                        <a:rPr lang="ka-GE" sz="1200" baseline="0" dirty="0">
                          <a:effectLst/>
                          <a:latin typeface="Calibri" panose="020F0502020204030204" pitchFamily="34" charset="0"/>
                          <a:ea typeface="Calibri" panose="020F0502020204030204" pitchFamily="34" charset="0"/>
                          <a:cs typeface="Times New Roman" panose="02020603050405020304" pitchFamily="18" charset="0"/>
                        </a:rPr>
                        <a:t>ო ვალდებულებები/ ხელშეკრულებები</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latin typeface="Calibri" panose="020F0502020204030204" pitchFamily="34" charset="0"/>
                          <a:ea typeface="Calibri" panose="020F0502020204030204" pitchFamily="34" charset="0"/>
                          <a:cs typeface="Times New Roman" panose="02020603050405020304" pitchFamily="18" charset="0"/>
                        </a:rPr>
                        <a:t>კანონმდებლობის შესაბამისად</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ka-GE" sz="900" dirty="0">
                          <a:effectLst/>
                          <a:latin typeface="Calibri" panose="020F0502020204030204" pitchFamily="34" charset="0"/>
                          <a:ea typeface="Calibri" panose="020F0502020204030204" pitchFamily="34" charset="0"/>
                          <a:cs typeface="Times New Roman" panose="02020603050405020304" pitchFamily="18" charset="0"/>
                        </a:rPr>
                        <a:t>კანონმდებლობის შესაბამისად</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1926176844"/>
                  </a:ext>
                </a:extLst>
              </a:tr>
              <a:tr h="897384">
                <a:tc rowSpan="2">
                  <a:txBody>
                    <a:bodyPr/>
                    <a:lstStyle/>
                    <a:p>
                      <a:pPr>
                        <a:lnSpc>
                          <a:spcPct val="107000"/>
                        </a:lnSpc>
                        <a:spcAft>
                          <a:spcPts val="0"/>
                        </a:spcAft>
                      </a:pPr>
                      <a:r>
                        <a:rPr lang="ka-GE"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tc rowSpan="2">
                  <a:txBody>
                    <a:bodyPr/>
                    <a:lstStyle/>
                    <a:p>
                      <a:pPr marL="71755" marR="71755" algn="ctr">
                        <a:lnSpc>
                          <a:spcPct val="107000"/>
                        </a:lnSpc>
                        <a:spcAft>
                          <a:spcPts val="0"/>
                        </a:spcAft>
                      </a:pPr>
                      <a:r>
                        <a:rPr lang="ka-GE" sz="1600" dirty="0">
                          <a:effectLst/>
                        </a:rPr>
                        <a:t>სექტორული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vert="vert270" anchor="ctr">
                    <a:solidFill>
                      <a:schemeClr val="accent2"/>
                    </a:solidFill>
                  </a:tcPr>
                </a:tc>
                <a:tc>
                  <a:txBody>
                    <a:bodyPr/>
                    <a:lstStyle/>
                    <a:p>
                      <a:pPr>
                        <a:lnSpc>
                          <a:spcPct val="107000"/>
                        </a:lnSpc>
                        <a:spcAft>
                          <a:spcPts val="0"/>
                        </a:spcAft>
                      </a:pPr>
                      <a:r>
                        <a:rPr lang="ka-GE" sz="1200" dirty="0">
                          <a:effectLst/>
                        </a:rPr>
                        <a:t>მულტისექტორული და სექტორული სტრატეგიები </a:t>
                      </a:r>
                      <a:endParaRPr lang="en-US" sz="1200" dirty="0">
                        <a:effectLst/>
                      </a:endParaRPr>
                    </a:p>
                    <a:p>
                      <a:pPr marL="342900" lvl="0" indent="-342900">
                        <a:lnSpc>
                          <a:spcPct val="107000"/>
                        </a:lnSpc>
                        <a:spcAft>
                          <a:spcPts val="0"/>
                        </a:spcAft>
                        <a:buClr>
                          <a:srgbClr val="000000"/>
                        </a:buClr>
                        <a:buFont typeface="Calibri" panose="020F0502020204030204" pitchFamily="34" charset="0"/>
                        <a:buChar char="-"/>
                      </a:pPr>
                      <a:r>
                        <a:rPr lang="ka-GE" sz="1100" dirty="0">
                          <a:effectLst/>
                        </a:rPr>
                        <a:t>შესაბამისი სამოქმედო გეგმები</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4192" marR="54192" marT="0" marB="0" anchor="ctr">
                    <a:solidFill>
                      <a:schemeClr val="accent2"/>
                    </a:solidFill>
                  </a:tcPr>
                </a:tc>
                <a:tc>
                  <a:txBody>
                    <a:bodyPr/>
                    <a:lstStyle/>
                    <a:p>
                      <a:pPr>
                        <a:lnSpc>
                          <a:spcPct val="107000"/>
                        </a:lnSpc>
                        <a:spcAft>
                          <a:spcPts val="0"/>
                        </a:spcAft>
                      </a:pPr>
                      <a:r>
                        <a:rPr lang="ka-GE" sz="1000" dirty="0">
                          <a:effectLst/>
                        </a:rPr>
                        <a:t>სამინისტროები ან მთავრობასთან ანგარიშვალდებული სსიპ-ები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tc>
                  <a:txBody>
                    <a:bodyPr/>
                    <a:lstStyle/>
                    <a:p>
                      <a:pPr>
                        <a:lnSpc>
                          <a:spcPct val="107000"/>
                        </a:lnSpc>
                        <a:spcAft>
                          <a:spcPts val="0"/>
                        </a:spcAft>
                      </a:pPr>
                      <a:r>
                        <a:rPr lang="ka-GE" sz="1100" dirty="0">
                          <a:effectLst/>
                        </a:rPr>
                        <a:t>მთავრობა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extLst>
                  <a:ext uri="{0D108BD9-81ED-4DB2-BD59-A6C34878D82A}">
                    <a16:rowId xmlns:a16="http://schemas.microsoft.com/office/drawing/2014/main" val="2697845281"/>
                  </a:ext>
                </a:extLst>
              </a:tr>
              <a:tr h="799089">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dirty="0">
                          <a:effectLst/>
                        </a:rPr>
                        <a:t>მულტისექტორული და სექტორული სამოქმედო გეგმები</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tc>
                  <a:txBody>
                    <a:bodyPr/>
                    <a:lstStyle/>
                    <a:p>
                      <a:pPr>
                        <a:lnSpc>
                          <a:spcPct val="107000"/>
                        </a:lnSpc>
                        <a:spcAft>
                          <a:spcPts val="0"/>
                        </a:spcAft>
                      </a:pPr>
                      <a:r>
                        <a:rPr lang="ka-GE" sz="1000" dirty="0">
                          <a:effectLst/>
                        </a:rPr>
                        <a:t>სამინისტროები ან მთავრობასთან უშუალო დაქვემდებარებაში არსებული სსიპ-ები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tc>
                  <a:txBody>
                    <a:bodyPr/>
                    <a:lstStyle/>
                    <a:p>
                      <a:pPr>
                        <a:lnSpc>
                          <a:spcPct val="107000"/>
                        </a:lnSpc>
                        <a:spcAft>
                          <a:spcPts val="0"/>
                        </a:spcAft>
                      </a:pPr>
                      <a:r>
                        <a:rPr lang="ka-GE" sz="1100" dirty="0">
                          <a:effectLst/>
                        </a:rPr>
                        <a:t>მთავრობა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extLst>
                  <a:ext uri="{0D108BD9-81ED-4DB2-BD59-A6C34878D82A}">
                    <a16:rowId xmlns:a16="http://schemas.microsoft.com/office/drawing/2014/main" val="2801066264"/>
                  </a:ext>
                </a:extLst>
              </a:tr>
              <a:tr h="722325">
                <a:tc rowSpan="2">
                  <a:txBody>
                    <a:bodyPr/>
                    <a:lstStyle/>
                    <a:p>
                      <a:pPr>
                        <a:lnSpc>
                          <a:spcPct val="107000"/>
                        </a:lnSpc>
                        <a:spcAft>
                          <a:spcPts val="0"/>
                        </a:spcAft>
                      </a:pPr>
                      <a:r>
                        <a:rPr lang="ka-GE"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tc rowSpan="2">
                  <a:txBody>
                    <a:bodyPr/>
                    <a:lstStyle/>
                    <a:p>
                      <a:pPr marL="71755" marR="71755" algn="ctr">
                        <a:lnSpc>
                          <a:spcPct val="107000"/>
                        </a:lnSpc>
                        <a:spcAft>
                          <a:spcPts val="0"/>
                        </a:spcAft>
                      </a:pPr>
                      <a:r>
                        <a:rPr lang="ka-GE" sz="1200" dirty="0">
                          <a:effectLst/>
                        </a:rPr>
                        <a:t>ინსტიტუციური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vert="vert270" anchor="ctr">
                    <a:solidFill>
                      <a:schemeClr val="accent4">
                        <a:lumMod val="60000"/>
                        <a:lumOff val="40000"/>
                      </a:schemeClr>
                    </a:solidFill>
                  </a:tcPr>
                </a:tc>
                <a:tc>
                  <a:txBody>
                    <a:bodyPr/>
                    <a:lstStyle/>
                    <a:p>
                      <a:pPr>
                        <a:lnSpc>
                          <a:spcPct val="107000"/>
                        </a:lnSpc>
                        <a:spcAft>
                          <a:spcPts val="0"/>
                        </a:spcAft>
                      </a:pPr>
                      <a:r>
                        <a:rPr lang="ka-GE" sz="1200" dirty="0">
                          <a:effectLst/>
                        </a:rPr>
                        <a:t>ინსტიტუციური განვითარების სტრატეგიები</a:t>
                      </a:r>
                      <a:endParaRPr lang="en-US" sz="1200" dirty="0">
                        <a:effectLst/>
                      </a:endParaRPr>
                    </a:p>
                    <a:p>
                      <a:pPr marL="342900" lvl="0" indent="-342900">
                        <a:lnSpc>
                          <a:spcPct val="107000"/>
                        </a:lnSpc>
                        <a:spcAft>
                          <a:spcPts val="0"/>
                        </a:spcAft>
                        <a:buClr>
                          <a:srgbClr val="000000"/>
                        </a:buClr>
                        <a:buFont typeface="Calibri" panose="020F0502020204030204" pitchFamily="34" charset="0"/>
                        <a:buChar char="-"/>
                      </a:pPr>
                      <a:r>
                        <a:rPr lang="ka-GE" sz="1100" dirty="0">
                          <a:effectLst/>
                        </a:rPr>
                        <a:t>შესაბამისი სამოქმედო გეგმები</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4192" marR="54192" marT="0" marB="0" anchor="ctr">
                    <a:solidFill>
                      <a:schemeClr val="accent4">
                        <a:lumMod val="60000"/>
                        <a:lumOff val="40000"/>
                      </a:schemeClr>
                    </a:solidFill>
                  </a:tcPr>
                </a:tc>
                <a:tc>
                  <a:txBody>
                    <a:bodyPr/>
                    <a:lstStyle/>
                    <a:p>
                      <a:pPr>
                        <a:lnSpc>
                          <a:spcPct val="107000"/>
                        </a:lnSpc>
                        <a:spcAft>
                          <a:spcPts val="0"/>
                        </a:spcAft>
                      </a:pPr>
                      <a:r>
                        <a:rPr lang="ka-GE" sz="1000" dirty="0">
                          <a:effectLst/>
                        </a:rPr>
                        <a:t>საჯარო უწყებები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tc>
                  <a:txBody>
                    <a:bodyPr/>
                    <a:lstStyle/>
                    <a:p>
                      <a:pPr>
                        <a:lnSpc>
                          <a:spcPct val="107000"/>
                        </a:lnSpc>
                        <a:spcAft>
                          <a:spcPts val="0"/>
                        </a:spcAft>
                      </a:pPr>
                      <a:r>
                        <a:rPr lang="ka-GE" sz="1100" dirty="0">
                          <a:effectLst/>
                        </a:rPr>
                        <a:t>მთავრობა ან სამინისტრო ან</a:t>
                      </a:r>
                      <a:endParaRPr lang="en-US" sz="1100" dirty="0">
                        <a:effectLst/>
                      </a:endParaRPr>
                    </a:p>
                    <a:p>
                      <a:pPr>
                        <a:lnSpc>
                          <a:spcPct val="107000"/>
                        </a:lnSpc>
                        <a:spcAft>
                          <a:spcPts val="0"/>
                        </a:spcAft>
                      </a:pPr>
                      <a:r>
                        <a:rPr lang="ka-GE" sz="1100" dirty="0">
                          <a:effectLst/>
                        </a:rPr>
                        <a:t>უწყება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extLst>
                  <a:ext uri="{0D108BD9-81ED-4DB2-BD59-A6C34878D82A}">
                    <a16:rowId xmlns:a16="http://schemas.microsoft.com/office/drawing/2014/main" val="1769362602"/>
                  </a:ext>
                </a:extLst>
              </a:tr>
              <a:tr h="658364">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a:effectLst/>
                        </a:rPr>
                        <a:t>საშუალოვადიანი სამოქმედო გეგმები</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tc>
                  <a:txBody>
                    <a:bodyPr/>
                    <a:lstStyle/>
                    <a:p>
                      <a:pPr>
                        <a:lnSpc>
                          <a:spcPct val="107000"/>
                        </a:lnSpc>
                        <a:spcAft>
                          <a:spcPts val="0"/>
                        </a:spcAft>
                      </a:pPr>
                      <a:r>
                        <a:rPr lang="ka-GE" sz="1000" dirty="0">
                          <a:effectLst/>
                        </a:rPr>
                        <a:t>სამინისტროები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tc>
                  <a:txBody>
                    <a:bodyPr/>
                    <a:lstStyle/>
                    <a:p>
                      <a:pPr>
                        <a:lnSpc>
                          <a:spcPct val="107000"/>
                        </a:lnSpc>
                        <a:spcAft>
                          <a:spcPts val="0"/>
                        </a:spcAft>
                      </a:pPr>
                      <a:r>
                        <a:rPr lang="ka-GE" sz="1100" dirty="0">
                          <a:effectLst/>
                        </a:rPr>
                        <a:t>სამინისტრო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extLst>
                  <a:ext uri="{0D108BD9-81ED-4DB2-BD59-A6C34878D82A}">
                    <a16:rowId xmlns:a16="http://schemas.microsoft.com/office/drawing/2014/main" val="2226016062"/>
                  </a:ext>
                </a:extLst>
              </a:tr>
            </a:tbl>
          </a:graphicData>
        </a:graphic>
      </p:graphicFrame>
    </p:spTree>
    <p:extLst>
      <p:ext uri="{BB962C8B-B14F-4D97-AF65-F5344CB8AC3E}">
        <p14:creationId xmlns:p14="http://schemas.microsoft.com/office/powerpoint/2010/main" val="224728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8531211" y="2191968"/>
            <a:ext cx="1934422" cy="860436"/>
            <a:chOff x="57822" y="688278"/>
            <a:chExt cx="1860407" cy="860436"/>
          </a:xfrm>
        </p:grpSpPr>
        <p:sp>
          <p:nvSpPr>
            <p:cNvPr id="27" name="Rectangle 26"/>
            <p:cNvSpPr/>
            <p:nvPr/>
          </p:nvSpPr>
          <p:spPr>
            <a:xfrm>
              <a:off x="57822" y="688278"/>
              <a:ext cx="1860407" cy="860436"/>
            </a:xfrm>
            <a:prstGeom prst="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27"/>
            <p:cNvSpPr/>
            <p:nvPr/>
          </p:nvSpPr>
          <p:spPr>
            <a:xfrm>
              <a:off x="57822" y="688278"/>
              <a:ext cx="1860407" cy="860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ka-GE" sz="1600" b="1" dirty="0"/>
                <a:t>ინსტიტუციური დონე</a:t>
              </a:r>
              <a:endParaRPr lang="en-US" sz="1600" b="1" dirty="0"/>
            </a:p>
          </p:txBody>
        </p:sp>
      </p:grpSp>
      <p:sp>
        <p:nvSpPr>
          <p:cNvPr id="24" name="Bent-Up Arrow 23"/>
          <p:cNvSpPr/>
          <p:nvPr/>
        </p:nvSpPr>
        <p:spPr>
          <a:xfrm rot="5400000">
            <a:off x="4666050" y="4639467"/>
            <a:ext cx="1026513" cy="1168649"/>
          </a:xfrm>
          <a:prstGeom prst="bentUpArrow">
            <a:avLst>
              <a:gd name="adj1" fmla="val 32840"/>
              <a:gd name="adj2" fmla="val 25000"/>
              <a:gd name="adj3" fmla="val 35780"/>
            </a:avLst>
          </a:prstGeom>
          <a:solidFill>
            <a:schemeClr val="accent2"/>
          </a:solidFill>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8" name="Title 1"/>
          <p:cNvSpPr>
            <a:spLocks noGrp="1"/>
          </p:cNvSpPr>
          <p:nvPr>
            <p:ph type="title"/>
          </p:nvPr>
        </p:nvSpPr>
        <p:spPr>
          <a:xfrm>
            <a:off x="2781300" y="-90426"/>
            <a:ext cx="7886700" cy="1325563"/>
          </a:xfrm>
        </p:spPr>
        <p:txBody>
          <a:bodyPr>
            <a:normAutofit/>
          </a:bodyPr>
          <a:lstStyle/>
          <a:p>
            <a:pPr algn="ctr"/>
            <a:r>
              <a:rPr lang="ka-GE" sz="3200" b="1" dirty="0"/>
              <a:t>კოორდინაცია </a:t>
            </a:r>
            <a:br>
              <a:rPr lang="ka-GE" sz="3200" b="1" dirty="0"/>
            </a:br>
            <a:r>
              <a:rPr lang="ka-GE" sz="3200" b="1" dirty="0"/>
              <a:t>პოლიტიკის დოკუმენტებს შორის</a:t>
            </a:r>
            <a:endParaRPr lang="en-US" sz="3200" b="1" dirty="0"/>
          </a:p>
        </p:txBody>
      </p:sp>
      <p:sp>
        <p:nvSpPr>
          <p:cNvPr id="13" name="Bent-Up Arrow 12"/>
          <p:cNvSpPr/>
          <p:nvPr/>
        </p:nvSpPr>
        <p:spPr>
          <a:xfrm rot="5400000">
            <a:off x="3082795" y="3169722"/>
            <a:ext cx="1026513" cy="1168649"/>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6261217" y="2135340"/>
            <a:ext cx="1952162" cy="977631"/>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Char char="••"/>
            </a:pPr>
            <a:r>
              <a:rPr lang="ka-GE" sz="1400" dirty="0"/>
              <a:t>ეროვნული პრიორიტეტი - </a:t>
            </a:r>
            <a:r>
              <a:rPr lang="en-US" sz="1400" dirty="0"/>
              <a:t>NP15</a:t>
            </a:r>
          </a:p>
        </p:txBody>
      </p:sp>
      <p:sp>
        <p:nvSpPr>
          <p:cNvPr id="15" name="Freeform 14"/>
          <p:cNvSpPr/>
          <p:nvPr/>
        </p:nvSpPr>
        <p:spPr>
          <a:xfrm>
            <a:off x="2747057" y="2031811"/>
            <a:ext cx="3298006" cy="1209574"/>
          </a:xfrm>
          <a:custGeom>
            <a:avLst/>
            <a:gdLst>
              <a:gd name="connsiteX0" fmla="*/ 0 w 3298006"/>
              <a:gd name="connsiteY0" fmla="*/ 201636 h 1209574"/>
              <a:gd name="connsiteX1" fmla="*/ 201636 w 3298006"/>
              <a:gd name="connsiteY1" fmla="*/ 0 h 1209574"/>
              <a:gd name="connsiteX2" fmla="*/ 3096370 w 3298006"/>
              <a:gd name="connsiteY2" fmla="*/ 0 h 1209574"/>
              <a:gd name="connsiteX3" fmla="*/ 3298006 w 3298006"/>
              <a:gd name="connsiteY3" fmla="*/ 201636 h 1209574"/>
              <a:gd name="connsiteX4" fmla="*/ 3298006 w 3298006"/>
              <a:gd name="connsiteY4" fmla="*/ 1007938 h 1209574"/>
              <a:gd name="connsiteX5" fmla="*/ 3096370 w 3298006"/>
              <a:gd name="connsiteY5" fmla="*/ 1209574 h 1209574"/>
              <a:gd name="connsiteX6" fmla="*/ 201636 w 3298006"/>
              <a:gd name="connsiteY6" fmla="*/ 1209574 h 1209574"/>
              <a:gd name="connsiteX7" fmla="*/ 0 w 3298006"/>
              <a:gd name="connsiteY7" fmla="*/ 1007938 h 1209574"/>
              <a:gd name="connsiteX8" fmla="*/ 0 w 3298006"/>
              <a:gd name="connsiteY8" fmla="*/ 201636 h 120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8006" h="1209574">
                <a:moveTo>
                  <a:pt x="0" y="201636"/>
                </a:moveTo>
                <a:cubicBezTo>
                  <a:pt x="0" y="90276"/>
                  <a:pt x="90276" y="0"/>
                  <a:pt x="201636" y="0"/>
                </a:cubicBezTo>
                <a:lnTo>
                  <a:pt x="3096370" y="0"/>
                </a:lnTo>
                <a:cubicBezTo>
                  <a:pt x="3207730" y="0"/>
                  <a:pt x="3298006" y="90276"/>
                  <a:pt x="3298006" y="201636"/>
                </a:cubicBezTo>
                <a:lnTo>
                  <a:pt x="3298006" y="1007938"/>
                </a:lnTo>
                <a:cubicBezTo>
                  <a:pt x="3298006" y="1119298"/>
                  <a:pt x="3207730" y="1209574"/>
                  <a:pt x="3096370" y="1209574"/>
                </a:cubicBezTo>
                <a:lnTo>
                  <a:pt x="201636" y="1209574"/>
                </a:lnTo>
                <a:cubicBezTo>
                  <a:pt x="90276" y="1209574"/>
                  <a:pt x="0" y="1119298"/>
                  <a:pt x="0" y="1007938"/>
                </a:cubicBezTo>
                <a:lnTo>
                  <a:pt x="0" y="201636"/>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12397" tIns="112397" rIns="112397" bIns="112397" numCol="1" spcCol="1270" anchor="ctr" anchorCtr="0">
            <a:noAutofit/>
          </a:bodyPr>
          <a:lstStyle/>
          <a:p>
            <a:pPr algn="ctr" defTabSz="622300">
              <a:lnSpc>
                <a:spcPct val="90000"/>
              </a:lnSpc>
              <a:spcBef>
                <a:spcPct val="0"/>
              </a:spcBef>
              <a:spcAft>
                <a:spcPct val="35000"/>
              </a:spcAft>
            </a:pPr>
            <a:r>
              <a:rPr lang="ka-GE" sz="1400" i="1" dirty="0"/>
              <a:t>სამთავრობო პროგრამა</a:t>
            </a:r>
          </a:p>
          <a:p>
            <a:pPr algn="ctr" defTabSz="622300">
              <a:lnSpc>
                <a:spcPct val="90000"/>
              </a:lnSpc>
              <a:spcBef>
                <a:spcPct val="0"/>
              </a:spcBef>
              <a:spcAft>
                <a:spcPct val="35000"/>
              </a:spcAft>
            </a:pPr>
            <a:r>
              <a:rPr lang="ka-GE" b="1" dirty="0"/>
              <a:t>კორუფციის წინააღმდეგ ბრძოლაში ევროპული მიდგომების დანერგვა </a:t>
            </a:r>
            <a:endParaRPr lang="en-US" b="1" dirty="0"/>
          </a:p>
        </p:txBody>
      </p:sp>
      <p:sp>
        <p:nvSpPr>
          <p:cNvPr id="18" name="Freeform 17"/>
          <p:cNvSpPr/>
          <p:nvPr/>
        </p:nvSpPr>
        <p:spPr>
          <a:xfrm>
            <a:off x="4180375" y="3491862"/>
            <a:ext cx="2964580" cy="1209574"/>
          </a:xfrm>
          <a:custGeom>
            <a:avLst/>
            <a:gdLst>
              <a:gd name="connsiteX0" fmla="*/ 0 w 2964580"/>
              <a:gd name="connsiteY0" fmla="*/ 201636 h 1209574"/>
              <a:gd name="connsiteX1" fmla="*/ 201636 w 2964580"/>
              <a:gd name="connsiteY1" fmla="*/ 0 h 1209574"/>
              <a:gd name="connsiteX2" fmla="*/ 2762944 w 2964580"/>
              <a:gd name="connsiteY2" fmla="*/ 0 h 1209574"/>
              <a:gd name="connsiteX3" fmla="*/ 2964580 w 2964580"/>
              <a:gd name="connsiteY3" fmla="*/ 201636 h 1209574"/>
              <a:gd name="connsiteX4" fmla="*/ 2964580 w 2964580"/>
              <a:gd name="connsiteY4" fmla="*/ 1007938 h 1209574"/>
              <a:gd name="connsiteX5" fmla="*/ 2762944 w 2964580"/>
              <a:gd name="connsiteY5" fmla="*/ 1209574 h 1209574"/>
              <a:gd name="connsiteX6" fmla="*/ 201636 w 2964580"/>
              <a:gd name="connsiteY6" fmla="*/ 1209574 h 1209574"/>
              <a:gd name="connsiteX7" fmla="*/ 0 w 2964580"/>
              <a:gd name="connsiteY7" fmla="*/ 1007938 h 1209574"/>
              <a:gd name="connsiteX8" fmla="*/ 0 w 2964580"/>
              <a:gd name="connsiteY8" fmla="*/ 201636 h 120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580" h="1209574">
                <a:moveTo>
                  <a:pt x="0" y="201636"/>
                </a:moveTo>
                <a:cubicBezTo>
                  <a:pt x="0" y="90276"/>
                  <a:pt x="90276" y="0"/>
                  <a:pt x="201636" y="0"/>
                </a:cubicBezTo>
                <a:lnTo>
                  <a:pt x="2762944" y="0"/>
                </a:lnTo>
                <a:cubicBezTo>
                  <a:pt x="2874304" y="0"/>
                  <a:pt x="2964580" y="90276"/>
                  <a:pt x="2964580" y="201636"/>
                </a:cubicBezTo>
                <a:lnTo>
                  <a:pt x="2964580" y="1007938"/>
                </a:lnTo>
                <a:cubicBezTo>
                  <a:pt x="2964580" y="1119298"/>
                  <a:pt x="2874304" y="1209574"/>
                  <a:pt x="2762944" y="1209574"/>
                </a:cubicBezTo>
                <a:lnTo>
                  <a:pt x="201636" y="1209574"/>
                </a:lnTo>
                <a:cubicBezTo>
                  <a:pt x="90276" y="1209574"/>
                  <a:pt x="0" y="1119298"/>
                  <a:pt x="0" y="1007938"/>
                </a:cubicBezTo>
                <a:lnTo>
                  <a:pt x="0" y="201636"/>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12397" tIns="112397" rIns="112397" bIns="112397" numCol="1" spcCol="1270" anchor="ctr" anchorCtr="0">
            <a:noAutofit/>
          </a:bodyPr>
          <a:lstStyle/>
          <a:p>
            <a:pPr algn="ctr" defTabSz="622300">
              <a:lnSpc>
                <a:spcPct val="90000"/>
              </a:lnSpc>
              <a:spcBef>
                <a:spcPct val="0"/>
              </a:spcBef>
              <a:spcAft>
                <a:spcPct val="35000"/>
              </a:spcAft>
            </a:pPr>
            <a:r>
              <a:rPr lang="ka-GE" sz="1400" i="1" dirty="0"/>
              <a:t>საქართველოს ეროვნული ანტიკორუფციული სტრატეგია </a:t>
            </a:r>
          </a:p>
          <a:p>
            <a:pPr algn="ctr" defTabSz="622300">
              <a:lnSpc>
                <a:spcPct val="90000"/>
              </a:lnSpc>
              <a:spcBef>
                <a:spcPct val="0"/>
              </a:spcBef>
              <a:spcAft>
                <a:spcPct val="35000"/>
              </a:spcAft>
            </a:pPr>
            <a:r>
              <a:rPr lang="ka-GE" b="1" dirty="0"/>
              <a:t>საჯარო სამსახურში კორუფციის პრევენცია</a:t>
            </a:r>
            <a:endParaRPr lang="en-US" dirty="0"/>
          </a:p>
        </p:txBody>
      </p:sp>
      <p:sp>
        <p:nvSpPr>
          <p:cNvPr id="19" name="Freeform 18"/>
          <p:cNvSpPr/>
          <p:nvPr/>
        </p:nvSpPr>
        <p:spPr>
          <a:xfrm>
            <a:off x="7144955" y="3607834"/>
            <a:ext cx="2136848" cy="977631"/>
          </a:xfrm>
          <a:custGeom>
            <a:avLst/>
            <a:gdLst>
              <a:gd name="connsiteX0" fmla="*/ 0 w 2136848"/>
              <a:gd name="connsiteY0" fmla="*/ 0 h 977631"/>
              <a:gd name="connsiteX1" fmla="*/ 2136848 w 2136848"/>
              <a:gd name="connsiteY1" fmla="*/ 0 h 977631"/>
              <a:gd name="connsiteX2" fmla="*/ 2136848 w 2136848"/>
              <a:gd name="connsiteY2" fmla="*/ 977631 h 977631"/>
              <a:gd name="connsiteX3" fmla="*/ 0 w 2136848"/>
              <a:gd name="connsiteY3" fmla="*/ 977631 h 977631"/>
              <a:gd name="connsiteX4" fmla="*/ 0 w 2136848"/>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848" h="977631">
                <a:moveTo>
                  <a:pt x="0" y="0"/>
                </a:moveTo>
                <a:lnTo>
                  <a:pt x="2136848" y="0"/>
                </a:lnTo>
                <a:lnTo>
                  <a:pt x="2136848"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Char char="••"/>
            </a:pPr>
            <a:r>
              <a:rPr lang="ka-GE" sz="1400" dirty="0"/>
              <a:t>მე-2 მიზანი სტრატეგიაში - </a:t>
            </a:r>
            <a:r>
              <a:rPr lang="en-US" sz="1400" dirty="0"/>
              <a:t>NP15G2</a:t>
            </a:r>
          </a:p>
        </p:txBody>
      </p:sp>
      <p:sp>
        <p:nvSpPr>
          <p:cNvPr id="20" name="Freeform 19"/>
          <p:cNvSpPr/>
          <p:nvPr/>
        </p:nvSpPr>
        <p:spPr>
          <a:xfrm>
            <a:off x="5763631" y="4951914"/>
            <a:ext cx="4647527" cy="1177807"/>
          </a:xfrm>
          <a:custGeom>
            <a:avLst/>
            <a:gdLst>
              <a:gd name="connsiteX0" fmla="*/ 0 w 3459388"/>
              <a:gd name="connsiteY0" fmla="*/ 201636 h 1209574"/>
              <a:gd name="connsiteX1" fmla="*/ 201636 w 3459388"/>
              <a:gd name="connsiteY1" fmla="*/ 0 h 1209574"/>
              <a:gd name="connsiteX2" fmla="*/ 3257752 w 3459388"/>
              <a:gd name="connsiteY2" fmla="*/ 0 h 1209574"/>
              <a:gd name="connsiteX3" fmla="*/ 3459388 w 3459388"/>
              <a:gd name="connsiteY3" fmla="*/ 201636 h 1209574"/>
              <a:gd name="connsiteX4" fmla="*/ 3459388 w 3459388"/>
              <a:gd name="connsiteY4" fmla="*/ 1007938 h 1209574"/>
              <a:gd name="connsiteX5" fmla="*/ 3257752 w 3459388"/>
              <a:gd name="connsiteY5" fmla="*/ 1209574 h 1209574"/>
              <a:gd name="connsiteX6" fmla="*/ 201636 w 3459388"/>
              <a:gd name="connsiteY6" fmla="*/ 1209574 h 1209574"/>
              <a:gd name="connsiteX7" fmla="*/ 0 w 3459388"/>
              <a:gd name="connsiteY7" fmla="*/ 1007938 h 1209574"/>
              <a:gd name="connsiteX8" fmla="*/ 0 w 3459388"/>
              <a:gd name="connsiteY8" fmla="*/ 201636 h 120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9388" h="1209574">
                <a:moveTo>
                  <a:pt x="0" y="201636"/>
                </a:moveTo>
                <a:cubicBezTo>
                  <a:pt x="0" y="90276"/>
                  <a:pt x="90276" y="0"/>
                  <a:pt x="201636" y="0"/>
                </a:cubicBezTo>
                <a:lnTo>
                  <a:pt x="3257752" y="0"/>
                </a:lnTo>
                <a:cubicBezTo>
                  <a:pt x="3369112" y="0"/>
                  <a:pt x="3459388" y="90276"/>
                  <a:pt x="3459388" y="201636"/>
                </a:cubicBezTo>
                <a:lnTo>
                  <a:pt x="3459388" y="1007938"/>
                </a:lnTo>
                <a:cubicBezTo>
                  <a:pt x="3459388" y="1119298"/>
                  <a:pt x="3369112" y="1209574"/>
                  <a:pt x="3257752" y="1209574"/>
                </a:cubicBezTo>
                <a:lnTo>
                  <a:pt x="201636" y="1209574"/>
                </a:lnTo>
                <a:cubicBezTo>
                  <a:pt x="90276" y="1209574"/>
                  <a:pt x="0" y="1119298"/>
                  <a:pt x="0" y="1007938"/>
                </a:cubicBezTo>
                <a:lnTo>
                  <a:pt x="0" y="201636"/>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3347" tIns="93347" rIns="93347" bIns="93347" numCol="1" spcCol="1270" anchor="ctr" anchorCtr="0">
            <a:noAutofit/>
          </a:bodyPr>
          <a:lstStyle/>
          <a:p>
            <a:pPr algn="ctr" defTabSz="400050">
              <a:lnSpc>
                <a:spcPct val="90000"/>
              </a:lnSpc>
              <a:spcBef>
                <a:spcPct val="0"/>
              </a:spcBef>
              <a:spcAft>
                <a:spcPct val="35000"/>
              </a:spcAft>
            </a:pPr>
            <a:r>
              <a:rPr lang="ka-GE" sz="1050" i="1" dirty="0"/>
              <a:t>საქართველოს იუსტიციის სამინისტროს 2017-2020 წლების საშუალოვადიანი სამოქმედო გეგმა</a:t>
            </a:r>
          </a:p>
          <a:p>
            <a:pPr algn="ctr" defTabSz="400050">
              <a:lnSpc>
                <a:spcPct val="90000"/>
              </a:lnSpc>
              <a:spcBef>
                <a:spcPct val="0"/>
              </a:spcBef>
              <a:spcAft>
                <a:spcPct val="35000"/>
              </a:spcAft>
            </a:pPr>
            <a:r>
              <a:rPr lang="ka-GE" sz="1100" b="1" dirty="0"/>
              <a:t>სამართალშემოქმედებისა და ქვეყნის ინტერესების სამართლებრივი მხარდაჭერის მიზნით სახელმწიფო პოლიტიკის შემუშავება და მართვა, მათ შორის, სისხლის სამართლის სისტემის რეფორმის განხორციელება</a:t>
            </a:r>
            <a:endParaRPr lang="en-US" sz="1100" i="1" dirty="0"/>
          </a:p>
        </p:txBody>
      </p:sp>
      <p:sp>
        <p:nvSpPr>
          <p:cNvPr id="21" name="Freeform 20"/>
          <p:cNvSpPr/>
          <p:nvPr/>
        </p:nvSpPr>
        <p:spPr>
          <a:xfrm>
            <a:off x="9407327" y="4864676"/>
            <a:ext cx="1256814" cy="977631"/>
          </a:xfrm>
          <a:custGeom>
            <a:avLst/>
            <a:gdLst>
              <a:gd name="connsiteX0" fmla="*/ 0 w 1256814"/>
              <a:gd name="connsiteY0" fmla="*/ 0 h 977631"/>
              <a:gd name="connsiteX1" fmla="*/ 1256814 w 1256814"/>
              <a:gd name="connsiteY1" fmla="*/ 0 h 977631"/>
              <a:gd name="connsiteX2" fmla="*/ 1256814 w 1256814"/>
              <a:gd name="connsiteY2" fmla="*/ 977631 h 977631"/>
              <a:gd name="connsiteX3" fmla="*/ 0 w 1256814"/>
              <a:gd name="connsiteY3" fmla="*/ 977631 h 977631"/>
              <a:gd name="connsiteX4" fmla="*/ 0 w 1256814"/>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14" h="977631">
                <a:moveTo>
                  <a:pt x="0" y="0"/>
                </a:moveTo>
                <a:lnTo>
                  <a:pt x="1256814" y="0"/>
                </a:lnTo>
                <a:lnTo>
                  <a:pt x="1256814"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defTabSz="711200">
              <a:lnSpc>
                <a:spcPct val="90000"/>
              </a:lnSpc>
              <a:spcBef>
                <a:spcPct val="0"/>
              </a:spcBef>
              <a:spcAft>
                <a:spcPct val="15000"/>
              </a:spcAft>
              <a:buChar char="••"/>
            </a:pPr>
            <a:endParaRPr lang="en-US" sz="1600" dirty="0"/>
          </a:p>
        </p:txBody>
      </p:sp>
      <p:sp>
        <p:nvSpPr>
          <p:cNvPr id="25" name="Freeform 24"/>
          <p:cNvSpPr/>
          <p:nvPr/>
        </p:nvSpPr>
        <p:spPr>
          <a:xfrm>
            <a:off x="6987487" y="6040192"/>
            <a:ext cx="2136848" cy="977631"/>
          </a:xfrm>
          <a:custGeom>
            <a:avLst/>
            <a:gdLst>
              <a:gd name="connsiteX0" fmla="*/ 0 w 2136848"/>
              <a:gd name="connsiteY0" fmla="*/ 0 h 977631"/>
              <a:gd name="connsiteX1" fmla="*/ 2136848 w 2136848"/>
              <a:gd name="connsiteY1" fmla="*/ 0 h 977631"/>
              <a:gd name="connsiteX2" fmla="*/ 2136848 w 2136848"/>
              <a:gd name="connsiteY2" fmla="*/ 977631 h 977631"/>
              <a:gd name="connsiteX3" fmla="*/ 0 w 2136848"/>
              <a:gd name="connsiteY3" fmla="*/ 977631 h 977631"/>
              <a:gd name="connsiteX4" fmla="*/ 0 w 2136848"/>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848" h="977631">
                <a:moveTo>
                  <a:pt x="0" y="0"/>
                </a:moveTo>
                <a:lnTo>
                  <a:pt x="2136848" y="0"/>
                </a:lnTo>
                <a:lnTo>
                  <a:pt x="2136848"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Char char="••"/>
            </a:pPr>
            <a:r>
              <a:rPr lang="ka-GE" sz="1400" dirty="0"/>
              <a:t>1-ლი პროგრამა - </a:t>
            </a:r>
            <a:r>
              <a:rPr lang="en-US" sz="1400" dirty="0"/>
              <a:t>NP15G2P1</a:t>
            </a:r>
          </a:p>
        </p:txBody>
      </p:sp>
      <p:grpSp>
        <p:nvGrpSpPr>
          <p:cNvPr id="31" name="Group 30"/>
          <p:cNvGrpSpPr/>
          <p:nvPr/>
        </p:nvGrpSpPr>
        <p:grpSpPr>
          <a:xfrm>
            <a:off x="8522973" y="2191913"/>
            <a:ext cx="1934422" cy="860436"/>
            <a:chOff x="57822" y="688278"/>
            <a:chExt cx="1860407" cy="860436"/>
          </a:xfrm>
        </p:grpSpPr>
        <p:sp>
          <p:nvSpPr>
            <p:cNvPr id="32" name="Rectangle 31"/>
            <p:cNvSpPr/>
            <p:nvPr/>
          </p:nvSpPr>
          <p:spPr>
            <a:xfrm>
              <a:off x="57822" y="688278"/>
              <a:ext cx="1860407" cy="860436"/>
            </a:xfrm>
            <a:prstGeom prst="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32"/>
            <p:cNvSpPr/>
            <p:nvPr/>
          </p:nvSpPr>
          <p:spPr>
            <a:xfrm>
              <a:off x="57822" y="688278"/>
              <a:ext cx="1860407" cy="860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ka-GE" sz="1600" b="1" dirty="0"/>
                <a:t>მულტისექტორული დონე</a:t>
              </a:r>
              <a:endParaRPr lang="en-US" sz="1600" b="1" dirty="0"/>
            </a:p>
          </p:txBody>
        </p:sp>
      </p:grpSp>
      <p:grpSp>
        <p:nvGrpSpPr>
          <p:cNvPr id="17" name="Group 16"/>
          <p:cNvGrpSpPr/>
          <p:nvPr/>
        </p:nvGrpSpPr>
        <p:grpSpPr>
          <a:xfrm>
            <a:off x="8522973" y="2191913"/>
            <a:ext cx="1934422" cy="860436"/>
            <a:chOff x="57822" y="688278"/>
            <a:chExt cx="1860407" cy="860436"/>
          </a:xfrm>
        </p:grpSpPr>
        <p:sp>
          <p:nvSpPr>
            <p:cNvPr id="22" name="Rectangle 21"/>
            <p:cNvSpPr/>
            <p:nvPr/>
          </p:nvSpPr>
          <p:spPr>
            <a:xfrm>
              <a:off x="57822" y="688278"/>
              <a:ext cx="1860407" cy="860436"/>
            </a:xfrm>
            <a:prstGeom prst="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22"/>
            <p:cNvSpPr/>
            <p:nvPr/>
          </p:nvSpPr>
          <p:spPr>
            <a:xfrm>
              <a:off x="57822" y="688278"/>
              <a:ext cx="1860407" cy="860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ka-GE" sz="1600" b="1" dirty="0"/>
                <a:t>ეროვნული დონე</a:t>
              </a:r>
              <a:endParaRPr lang="en-US" sz="1600" b="1" dirty="0"/>
            </a:p>
          </p:txBody>
        </p:sp>
      </p:grpSp>
    </p:spTree>
    <p:extLst>
      <p:ext uri="{BB962C8B-B14F-4D97-AF65-F5344CB8AC3E}">
        <p14:creationId xmlns:p14="http://schemas.microsoft.com/office/powerpoint/2010/main" val="24164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xit" presetSubtype="0" fill="hold"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xit" presetSubtype="0" fill="hold" nodeType="withEffect">
                                  <p:stCondLst>
                                    <p:cond delay="0"/>
                                  </p:stCondLst>
                                  <p:childTnLst>
                                    <p:animEffect transition="out" filter="fade">
                                      <p:cBhvr>
                                        <p:cTn id="40" dur="500"/>
                                        <p:tgtEl>
                                          <p:spTgt spid="31"/>
                                        </p:tgtEl>
                                      </p:cBhvr>
                                    </p:animEffect>
                                    <p:set>
                                      <p:cBhvr>
                                        <p:cTn id="41"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8" grpId="0" animBg="1"/>
      <p:bldP spid="19" grpId="0"/>
      <p:bldP spid="20"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2DBD88F-2E1B-428C-9A6C-623121DEF554}"/>
              </a:ext>
            </a:extLst>
          </p:cNvPr>
          <p:cNvSpPr>
            <a:spLocks noGrp="1" noChangeArrowheads="1"/>
          </p:cNvSpPr>
          <p:nvPr>
            <p:ph type="title"/>
          </p:nvPr>
        </p:nvSpPr>
        <p:spPr>
          <a:xfrm>
            <a:off x="3127376" y="862014"/>
            <a:ext cx="5915025" cy="993775"/>
          </a:xfrm>
        </p:spPr>
        <p:txBody>
          <a:bodyPr/>
          <a:lstStyle/>
          <a:p>
            <a:pPr algn="ctr"/>
            <a:r>
              <a:rPr lang="ka-GE" altLang="en-US" sz="3000">
                <a:solidFill>
                  <a:schemeClr val="accent1"/>
                </a:solidFill>
              </a:rPr>
              <a:t>ლოგიკური ჩარჩო</a:t>
            </a:r>
            <a:endParaRPr lang="en-US" altLang="en-US" sz="1800">
              <a:solidFill>
                <a:srgbClr val="FF0000"/>
              </a:solidFill>
            </a:endParaRPr>
          </a:p>
        </p:txBody>
      </p:sp>
      <p:pic>
        <p:nvPicPr>
          <p:cNvPr id="68611" name="Picture 1">
            <a:extLst>
              <a:ext uri="{FF2B5EF4-FFF2-40B4-BE49-F238E27FC236}">
                <a16:creationId xmlns:a16="http://schemas.microsoft.com/office/drawing/2014/main" id="{07AC2F56-9781-40C9-9F14-621B7ABD1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4"/>
          <a:stretch>
            <a:fillRect/>
          </a:stretch>
        </p:blipFill>
        <p:spPr bwMode="auto">
          <a:xfrm>
            <a:off x="2681289" y="1943100"/>
            <a:ext cx="8980133" cy="405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2" name="Group 3">
            <a:extLst>
              <a:ext uri="{FF2B5EF4-FFF2-40B4-BE49-F238E27FC236}">
                <a16:creationId xmlns:a16="http://schemas.microsoft.com/office/drawing/2014/main" id="{8359D0E3-5056-4762-A8C7-961076DBA3AC}"/>
              </a:ext>
            </a:extLst>
          </p:cNvPr>
          <p:cNvGrpSpPr>
            <a:grpSpLocks/>
          </p:cNvGrpSpPr>
          <p:nvPr/>
        </p:nvGrpSpPr>
        <p:grpSpPr bwMode="auto">
          <a:xfrm>
            <a:off x="1524000" y="857250"/>
            <a:ext cx="914400" cy="5143500"/>
            <a:chOff x="0" y="-3"/>
            <a:chExt cx="1219200" cy="6858003"/>
          </a:xfrm>
        </p:grpSpPr>
        <p:pic>
          <p:nvPicPr>
            <p:cNvPr id="68613" name="Picture 4">
              <a:extLst>
                <a:ext uri="{FF2B5EF4-FFF2-40B4-BE49-F238E27FC236}">
                  <a16:creationId xmlns:a16="http://schemas.microsoft.com/office/drawing/2014/main" id="{7FAE0273-9CD8-4B2C-85D3-C0F3F112D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707" b="23013"/>
            <a:stretch>
              <a:fillRect/>
            </a:stretch>
          </p:blipFill>
          <p:spPr bwMode="auto">
            <a:xfrm rot="5400000">
              <a:off x="-2819402" y="2819399"/>
              <a:ext cx="685800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5">
              <a:extLst>
                <a:ext uri="{FF2B5EF4-FFF2-40B4-BE49-F238E27FC236}">
                  <a16:creationId xmlns:a16="http://schemas.microsoft.com/office/drawing/2014/main" id="{5309A2A0-D4C7-4793-8D08-680369468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9" y="88839"/>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a:extLst>
              <a:ext uri="{FF2B5EF4-FFF2-40B4-BE49-F238E27FC236}">
                <a16:creationId xmlns:a16="http://schemas.microsoft.com/office/drawing/2014/main" id="{95C7BA29-D7EE-4BC0-B12C-8AD9A2FCE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461" b="10191"/>
          <a:stretch>
            <a:fillRect/>
          </a:stretch>
        </p:blipFill>
        <p:spPr bwMode="auto">
          <a:xfrm>
            <a:off x="2667000" y="1423988"/>
            <a:ext cx="76962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4A7F6F7-4651-4423-887F-3AAF23B75BA8}"/>
              </a:ext>
            </a:extLst>
          </p:cNvPr>
          <p:cNvSpPr>
            <a:spLocks noGrp="1"/>
          </p:cNvSpPr>
          <p:nvPr>
            <p:ph type="title"/>
          </p:nvPr>
        </p:nvSpPr>
        <p:spPr>
          <a:xfrm>
            <a:off x="2770189" y="1112839"/>
            <a:ext cx="5915025" cy="300037"/>
          </a:xfrm>
        </p:spPr>
        <p:txBody>
          <a:bodyPr>
            <a:normAutofit/>
          </a:bodyPr>
          <a:lstStyle/>
          <a:p>
            <a:pPr>
              <a:defRPr/>
            </a:pPr>
            <a:r>
              <a:rPr lang="ka-GE" sz="1500" dirty="0"/>
              <a:t>სამოქმედო გეგმის შაბლონი</a:t>
            </a:r>
            <a:endParaRPr lang="en-US" sz="1500" dirty="0"/>
          </a:p>
        </p:txBody>
      </p:sp>
      <p:grpSp>
        <p:nvGrpSpPr>
          <p:cNvPr id="70660" name="Group 3">
            <a:extLst>
              <a:ext uri="{FF2B5EF4-FFF2-40B4-BE49-F238E27FC236}">
                <a16:creationId xmlns:a16="http://schemas.microsoft.com/office/drawing/2014/main" id="{778E06BA-A22C-448F-933A-68C4A6F79040}"/>
              </a:ext>
            </a:extLst>
          </p:cNvPr>
          <p:cNvGrpSpPr>
            <a:grpSpLocks/>
          </p:cNvGrpSpPr>
          <p:nvPr/>
        </p:nvGrpSpPr>
        <p:grpSpPr bwMode="auto">
          <a:xfrm>
            <a:off x="1524000" y="857250"/>
            <a:ext cx="914400" cy="5143500"/>
            <a:chOff x="0" y="-3"/>
            <a:chExt cx="1219200" cy="6858003"/>
          </a:xfrm>
        </p:grpSpPr>
        <p:pic>
          <p:nvPicPr>
            <p:cNvPr id="70661" name="Picture 4">
              <a:extLst>
                <a:ext uri="{FF2B5EF4-FFF2-40B4-BE49-F238E27FC236}">
                  <a16:creationId xmlns:a16="http://schemas.microsoft.com/office/drawing/2014/main" id="{82465716-F63B-4F3A-8F82-EEED5DA62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707" b="23013"/>
            <a:stretch>
              <a:fillRect/>
            </a:stretch>
          </p:blipFill>
          <p:spPr bwMode="auto">
            <a:xfrm rot="5400000">
              <a:off x="-2819402" y="2819399"/>
              <a:ext cx="685800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5">
              <a:extLst>
                <a:ext uri="{FF2B5EF4-FFF2-40B4-BE49-F238E27FC236}">
                  <a16:creationId xmlns:a16="http://schemas.microsoft.com/office/drawing/2014/main" id="{106EF163-79B6-47AC-97A8-B015053F6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9" y="88839"/>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344" y="128438"/>
            <a:ext cx="10923196" cy="6447919"/>
          </a:xfrm>
          <a:prstGeom prst="rect">
            <a:avLst/>
          </a:prstGeom>
          <a:noFill/>
        </p:spPr>
        <p:txBody>
          <a:bodyPr wrap="square" rtlCol="0">
            <a:spAutoFit/>
          </a:bodyPr>
          <a:lstStyle/>
          <a:p>
            <a:pPr>
              <a:spcAft>
                <a:spcPts val="1200"/>
              </a:spcAft>
            </a:pPr>
            <a:r>
              <a:rPr lang="ka-GE" sz="2800" b="1" dirty="0"/>
              <a:t>მე-</a:t>
            </a:r>
            <a:r>
              <a:rPr lang="en-US" sz="2800" b="1" dirty="0"/>
              <a:t>2</a:t>
            </a:r>
            <a:r>
              <a:rPr lang="ka-GE" sz="2800" b="1" dirty="0"/>
              <a:t> მოდულის მიზნები</a:t>
            </a:r>
            <a:endParaRPr lang="en-US" sz="2800" b="1" dirty="0"/>
          </a:p>
          <a:p>
            <a:pPr marL="342900" lvl="0" indent="-342900">
              <a:spcAft>
                <a:spcPts val="600"/>
              </a:spcAft>
              <a:buFont typeface="Arial" charset="0"/>
              <a:buChar char="•"/>
            </a:pPr>
            <a:r>
              <a:rPr lang="ka-GE" sz="2400" dirty="0"/>
              <a:t>მონაწილეთა უნარების განვითარება, რათა უკეთ დაადგინონ არსებული სიტუაცია და განსაზღვრონ მოცემული პრობლემის ბუნება, მასშტაბი და გამომწვევი მიზეზები.  </a:t>
            </a:r>
            <a:endParaRPr lang="en-US" sz="2400" dirty="0"/>
          </a:p>
          <a:p>
            <a:pPr marL="342900" lvl="0" indent="-342900">
              <a:spcAft>
                <a:spcPts val="600"/>
              </a:spcAft>
              <a:buFont typeface="Arial" charset="0"/>
              <a:buChar char="•"/>
            </a:pPr>
            <a:r>
              <a:rPr lang="ka-GE" sz="2400" dirty="0"/>
              <a:t>მედიის მიერ მოვლენის გაშუქებისა და მოცემული პოლიტიკის გამოწვევის ემპირიული ანალიზის ერთმანეთისგან გამიჯვნა. </a:t>
            </a:r>
            <a:r>
              <a:rPr lang="en-US" sz="2400" dirty="0"/>
              <a:t> </a:t>
            </a:r>
          </a:p>
          <a:p>
            <a:pPr marL="342900" lvl="0" indent="-342900">
              <a:spcAft>
                <a:spcPts val="600"/>
              </a:spcAft>
              <a:buFont typeface="Arial" charset="0"/>
              <a:buChar char="•"/>
            </a:pPr>
            <a:r>
              <a:rPr lang="ka-GE" sz="2400" dirty="0"/>
              <a:t>მონაწილეთა შესაძლებლობების გაუმჯობესება პრობლემის ხის ანალიზის გამოყენების თვალსაზრისით. </a:t>
            </a:r>
          </a:p>
          <a:p>
            <a:pPr lvl="0">
              <a:spcAft>
                <a:spcPts val="600"/>
              </a:spcAft>
            </a:pPr>
            <a:r>
              <a:rPr lang="ka-GE" sz="2800" b="1" dirty="0"/>
              <a:t>მე-</a:t>
            </a:r>
            <a:r>
              <a:rPr lang="en-US" sz="2800" b="1"/>
              <a:t>2</a:t>
            </a:r>
            <a:r>
              <a:rPr lang="ka-GE" sz="2800" b="1"/>
              <a:t> </a:t>
            </a:r>
            <a:r>
              <a:rPr lang="ka-GE" sz="2800" b="1" dirty="0"/>
              <a:t>მოდულის შედეგები </a:t>
            </a:r>
            <a:endParaRPr lang="en-GB" sz="2800" dirty="0"/>
          </a:p>
          <a:p>
            <a:pPr>
              <a:spcAft>
                <a:spcPts val="600"/>
              </a:spcAft>
            </a:pPr>
            <a:r>
              <a:rPr lang="ka-GE" sz="2400" dirty="0"/>
              <a:t>ამ მოდულის დასასრულს მონაწილეები შეძლებენ შემდეგს</a:t>
            </a:r>
            <a:r>
              <a:rPr lang="en-US" sz="2400" dirty="0"/>
              <a:t>:</a:t>
            </a:r>
          </a:p>
          <a:p>
            <a:pPr marL="457200" lvl="0" indent="-457200">
              <a:spcAft>
                <a:spcPts val="600"/>
              </a:spcAft>
              <a:buFont typeface="+mj-lt"/>
              <a:buAutoNum type="arabicPeriod"/>
            </a:pPr>
            <a:r>
              <a:rPr lang="ka-GE" sz="2400" dirty="0"/>
              <a:t>დაადგინონ არსებული სიტუაცია და განსაზღვრონ პრობლემის ბუნება, მასშტაბი და დინამიკა</a:t>
            </a:r>
            <a:r>
              <a:rPr lang="en-US" sz="2400" dirty="0"/>
              <a:t>.</a:t>
            </a:r>
          </a:p>
          <a:p>
            <a:pPr marL="457200" lvl="0" indent="-457200">
              <a:spcAft>
                <a:spcPts val="600"/>
              </a:spcAft>
              <a:buFont typeface="+mj-lt"/>
              <a:buAutoNum type="arabicPeriod"/>
            </a:pPr>
            <a:r>
              <a:rPr lang="ka-GE" sz="2400" dirty="0"/>
              <a:t>ერთმანეთისგან განასხვავონ მედიის მიერ მოვლენის გაშუქება და მოცემული პოლიტიკის გამოწვევის ემპირიული ანალიზი.</a:t>
            </a:r>
            <a:endParaRPr lang="en-US" sz="2400" dirty="0"/>
          </a:p>
          <a:p>
            <a:pPr marL="457200" lvl="0" indent="-457200">
              <a:spcAft>
                <a:spcPts val="600"/>
              </a:spcAft>
              <a:buFont typeface="+mj-lt"/>
              <a:buAutoNum type="arabicPeriod"/>
            </a:pPr>
            <a:r>
              <a:rPr lang="ka-GE" sz="2400" dirty="0"/>
              <a:t>გამოიყენონ პრობლემის ხის ანალიზი. </a:t>
            </a:r>
            <a:endParaRPr lang="en-US" sz="2400" dirty="0"/>
          </a:p>
        </p:txBody>
      </p:sp>
    </p:spTree>
    <p:extLst>
      <p:ext uri="{BB962C8B-B14F-4D97-AF65-F5344CB8AC3E}">
        <p14:creationId xmlns:p14="http://schemas.microsoft.com/office/powerpoint/2010/main" val="37109478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EF72F35-4819-4794-ACC7-83A49CBB7674}"/>
              </a:ext>
            </a:extLst>
          </p:cNvPr>
          <p:cNvSpPr>
            <a:spLocks noGrp="1" noChangeArrowheads="1"/>
          </p:cNvSpPr>
          <p:nvPr>
            <p:ph type="title"/>
          </p:nvPr>
        </p:nvSpPr>
        <p:spPr>
          <a:xfrm>
            <a:off x="2801939" y="1028700"/>
            <a:ext cx="5915025" cy="412750"/>
          </a:xfrm>
        </p:spPr>
        <p:txBody>
          <a:bodyPr/>
          <a:lstStyle/>
          <a:p>
            <a:r>
              <a:rPr lang="ka-GE" altLang="en-US" sz="1500"/>
              <a:t>აქტივობის კლასიფიკაცია</a:t>
            </a:r>
            <a:endParaRPr lang="en-US" altLang="en-US" sz="1500"/>
          </a:p>
        </p:txBody>
      </p:sp>
      <p:graphicFrame>
        <p:nvGraphicFramePr>
          <p:cNvPr id="4" name="Table 3">
            <a:extLst>
              <a:ext uri="{FF2B5EF4-FFF2-40B4-BE49-F238E27FC236}">
                <a16:creationId xmlns:a16="http://schemas.microsoft.com/office/drawing/2014/main" id="{E6420C1B-FF20-47A3-961F-E824E62D6F8A}"/>
              </a:ext>
            </a:extLst>
          </p:cNvPr>
          <p:cNvGraphicFramePr>
            <a:graphicFrameLocks noGrp="1"/>
          </p:cNvGraphicFramePr>
          <p:nvPr/>
        </p:nvGraphicFramePr>
        <p:xfrm>
          <a:off x="2801938" y="1498600"/>
          <a:ext cx="7561262" cy="4630738"/>
        </p:xfrm>
        <a:graphic>
          <a:graphicData uri="http://schemas.openxmlformats.org/drawingml/2006/table">
            <a:tbl>
              <a:tblPr firstRow="1" firstCol="1" bandRow="1">
                <a:tableStyleId>{5C22544A-7EE6-4342-B048-85BDC9FD1C3A}</a:tableStyleId>
              </a:tblPr>
              <a:tblGrid>
                <a:gridCol w="326668">
                  <a:extLst>
                    <a:ext uri="{9D8B030D-6E8A-4147-A177-3AD203B41FA5}">
                      <a16:colId xmlns:a16="http://schemas.microsoft.com/office/drawing/2014/main" val="20000"/>
                    </a:ext>
                  </a:extLst>
                </a:gridCol>
                <a:gridCol w="1720026">
                  <a:extLst>
                    <a:ext uri="{9D8B030D-6E8A-4147-A177-3AD203B41FA5}">
                      <a16:colId xmlns:a16="http://schemas.microsoft.com/office/drawing/2014/main" val="20001"/>
                    </a:ext>
                  </a:extLst>
                </a:gridCol>
                <a:gridCol w="5514568">
                  <a:extLst>
                    <a:ext uri="{9D8B030D-6E8A-4147-A177-3AD203B41FA5}">
                      <a16:colId xmlns:a16="http://schemas.microsoft.com/office/drawing/2014/main" val="20002"/>
                    </a:ext>
                  </a:extLst>
                </a:gridCol>
              </a:tblGrid>
              <a:tr h="335377">
                <a:tc>
                  <a:txBody>
                    <a:bodyPr/>
                    <a:lstStyle/>
                    <a:p>
                      <a:pPr algn="ctr">
                        <a:spcAft>
                          <a:spcPts val="0"/>
                        </a:spcAft>
                      </a:pPr>
                      <a:r>
                        <a:rPr lang="ka-GE" sz="1500" dirty="0">
                          <a:effectLst/>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lgn="ctr">
                        <a:spcAft>
                          <a:spcPts val="0"/>
                        </a:spcAft>
                      </a:pPr>
                      <a:r>
                        <a:rPr lang="ka-GE" sz="1100" dirty="0">
                          <a:effectLst/>
                        </a:rPr>
                        <a:t>პოლიტიკის ინსტრუმენტი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lgn="ctr">
                        <a:spcAft>
                          <a:spcPts val="0"/>
                        </a:spcAft>
                      </a:pPr>
                      <a:r>
                        <a:rPr lang="ka-GE" sz="1100" dirty="0">
                          <a:effectLst/>
                        </a:rPr>
                        <a:t>აქტივობების მაგალითები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extLst>
                  <a:ext uri="{0D108BD9-81ED-4DB2-BD59-A6C34878D82A}">
                    <a16:rowId xmlns:a16="http://schemas.microsoft.com/office/drawing/2014/main" val="10000"/>
                  </a:ext>
                </a:extLst>
              </a:tr>
              <a:tr h="640265">
                <a:tc>
                  <a:txBody>
                    <a:bodyPr/>
                    <a:lstStyle/>
                    <a:p>
                      <a:pPr>
                        <a:spcAft>
                          <a:spcPts val="0"/>
                        </a:spcAft>
                      </a:pPr>
                      <a:r>
                        <a:rPr lang="ka-GE" sz="1500" dirty="0">
                          <a:effectLst/>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მარეგულირებელი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კანონის და კანონქვემდებარე აქტების შემუშავება და გადახედვა; სტანდარტების შემუშავება; მეთოდოლოგიური ჩარჩოს შემუშავება და </a:t>
                      </a:r>
                      <a:r>
                        <a:rPr lang="ka-GE" sz="1400" dirty="0" err="1">
                          <a:effectLst/>
                        </a:rPr>
                        <a:t>ა.შ</a:t>
                      </a:r>
                      <a:r>
                        <a:rPr lang="ka-GE"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extLst>
                  <a:ext uri="{0D108BD9-81ED-4DB2-BD59-A6C34878D82A}">
                    <a16:rowId xmlns:a16="http://schemas.microsoft.com/office/drawing/2014/main" val="10001"/>
                  </a:ext>
                </a:extLst>
              </a:tr>
              <a:tr h="853686">
                <a:tc>
                  <a:txBody>
                    <a:bodyPr/>
                    <a:lstStyle/>
                    <a:p>
                      <a:pPr>
                        <a:spcAft>
                          <a:spcPts val="0"/>
                        </a:spcAft>
                      </a:pPr>
                      <a:r>
                        <a:rPr lang="ka-GE" sz="15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ადმინისტრაციული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ტრენინგ მოდულების შემუშავება და ჩატარება; საინვესტიციო და ინფრასტრუქტურული პროექტების განხორციელება; ელექტრონული და ტექნოლოგიური ინსტრუმენტების დანერგვა და </a:t>
                      </a:r>
                      <a:r>
                        <a:rPr lang="ka-GE" sz="1400" dirty="0" err="1">
                          <a:effectLst/>
                        </a:rPr>
                        <a:t>ა.შ</a:t>
                      </a:r>
                      <a:r>
                        <a:rPr lang="ka-GE"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extLst>
                  <a:ext uri="{0D108BD9-81ED-4DB2-BD59-A6C34878D82A}">
                    <a16:rowId xmlns:a16="http://schemas.microsoft.com/office/drawing/2014/main" val="10002"/>
                  </a:ext>
                </a:extLst>
              </a:tr>
              <a:tr h="1280529">
                <a:tc>
                  <a:txBody>
                    <a:bodyPr/>
                    <a:lstStyle/>
                    <a:p>
                      <a:pPr>
                        <a:spcAft>
                          <a:spcPts val="0"/>
                        </a:spcAft>
                      </a:pPr>
                      <a:r>
                        <a:rPr lang="ka-GE" sz="15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საინფორმაციო</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ცნობიერების ამაღლების ღონისძიებები; საინფორმაციო კამპანიების დაგეგმვა და განხორციელება; პუბლიკაციები; ბეჭდურ, სატელევიზიო და ელექტრონულ მედიაში მასალების განთავსება; ცხელი ხაზის, მობილური აპლიკაციების გაშვება; საინფორმაციო შეხვედრები; კონფერენციებისა და ფორუმების ორგანიზება.</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extLst>
                  <a:ext uri="{0D108BD9-81ED-4DB2-BD59-A6C34878D82A}">
                    <a16:rowId xmlns:a16="http://schemas.microsoft.com/office/drawing/2014/main" val="10003"/>
                  </a:ext>
                </a:extLst>
              </a:tr>
              <a:tr h="677930">
                <a:tc>
                  <a:txBody>
                    <a:bodyPr/>
                    <a:lstStyle/>
                    <a:p>
                      <a:pPr>
                        <a:spcAft>
                          <a:spcPts val="0"/>
                        </a:spcAft>
                      </a:pPr>
                      <a:r>
                        <a:rPr lang="ka-GE" sz="15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ინსტიტუციური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ახალი საჯარო უწყებების დაარსება; არსებულის გაუქმება, შერწყმა და რეორგანიზაცია; საჯარო და კერძო პარტნიორობის ჩამოყალიბება</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extLst>
                  <a:ext uri="{0D108BD9-81ED-4DB2-BD59-A6C34878D82A}">
                    <a16:rowId xmlns:a16="http://schemas.microsoft.com/office/drawing/2014/main" val="10004"/>
                  </a:ext>
                </a:extLst>
              </a:tr>
              <a:tr h="842951">
                <a:tc>
                  <a:txBody>
                    <a:bodyPr/>
                    <a:lstStyle/>
                    <a:p>
                      <a:pPr>
                        <a:spcAft>
                          <a:spcPts val="0"/>
                        </a:spcAft>
                      </a:pPr>
                      <a:r>
                        <a:rPr lang="ka-GE" sz="1500" dirty="0">
                          <a:effectLst/>
                        </a:rPr>
                        <a:t>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ფინანსური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tc>
                  <a:txBody>
                    <a:bodyPr/>
                    <a:lstStyle/>
                    <a:p>
                      <a:pPr>
                        <a:spcAft>
                          <a:spcPts val="0"/>
                        </a:spcAft>
                      </a:pPr>
                      <a:r>
                        <a:rPr lang="ka-GE" sz="1400" dirty="0">
                          <a:effectLst/>
                        </a:rPr>
                        <a:t>სუბსიდიების მიწოდება; გადასახადებისგან გათავისუფლება ან შეღავათების დაწესება; ახალი საჯარიმო და წამახალისებელი სისტემების ამოქმედება და </a:t>
                      </a:r>
                      <a:r>
                        <a:rPr lang="ka-GE" sz="1400" dirty="0" err="1">
                          <a:effectLst/>
                        </a:rPr>
                        <a:t>ა.შ</a:t>
                      </a:r>
                      <a:r>
                        <a:rPr lang="ka-GE"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573" marR="38573" marT="0" marB="0" anchor="ctr"/>
                </a:tc>
                <a:extLst>
                  <a:ext uri="{0D108BD9-81ED-4DB2-BD59-A6C34878D82A}">
                    <a16:rowId xmlns:a16="http://schemas.microsoft.com/office/drawing/2014/main" val="10005"/>
                  </a:ext>
                </a:extLst>
              </a:tr>
            </a:tbl>
          </a:graphicData>
        </a:graphic>
      </p:graphicFrame>
      <p:grpSp>
        <p:nvGrpSpPr>
          <p:cNvPr id="71713" name="Group 5">
            <a:extLst>
              <a:ext uri="{FF2B5EF4-FFF2-40B4-BE49-F238E27FC236}">
                <a16:creationId xmlns:a16="http://schemas.microsoft.com/office/drawing/2014/main" id="{92C25D64-1BD0-4467-B29D-BF6A791C76AD}"/>
              </a:ext>
            </a:extLst>
          </p:cNvPr>
          <p:cNvGrpSpPr>
            <a:grpSpLocks/>
          </p:cNvGrpSpPr>
          <p:nvPr/>
        </p:nvGrpSpPr>
        <p:grpSpPr bwMode="auto">
          <a:xfrm>
            <a:off x="1524000" y="857250"/>
            <a:ext cx="914400" cy="5143500"/>
            <a:chOff x="0" y="-3"/>
            <a:chExt cx="1219200" cy="6858003"/>
          </a:xfrm>
        </p:grpSpPr>
        <p:pic>
          <p:nvPicPr>
            <p:cNvPr id="71714" name="Picture 6">
              <a:extLst>
                <a:ext uri="{FF2B5EF4-FFF2-40B4-BE49-F238E27FC236}">
                  <a16:creationId xmlns:a16="http://schemas.microsoft.com/office/drawing/2014/main" id="{3B7C6518-ED67-47CD-958A-A18BD9F11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707" b="23013"/>
            <a:stretch>
              <a:fillRect/>
            </a:stretch>
          </p:blipFill>
          <p:spPr bwMode="auto">
            <a:xfrm rot="5400000">
              <a:off x="-2819402" y="2819399"/>
              <a:ext cx="685800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5" name="Picture 7">
              <a:extLst>
                <a:ext uri="{FF2B5EF4-FFF2-40B4-BE49-F238E27FC236}">
                  <a16:creationId xmlns:a16="http://schemas.microsoft.com/office/drawing/2014/main" id="{E60D7523-7042-49E7-AE1D-6146FB7F2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9" y="88839"/>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a:extLst>
              <a:ext uri="{FF2B5EF4-FFF2-40B4-BE49-F238E27FC236}">
                <a16:creationId xmlns:a16="http://schemas.microsoft.com/office/drawing/2014/main" id="{45C6B589-185D-47B8-829E-98E177F50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1536700"/>
            <a:ext cx="526891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60643666-384D-4A74-951F-BAE691295DCA}"/>
              </a:ext>
            </a:extLst>
          </p:cNvPr>
          <p:cNvSpPr>
            <a:spLocks noGrp="1"/>
          </p:cNvSpPr>
          <p:nvPr>
            <p:ph type="title"/>
          </p:nvPr>
        </p:nvSpPr>
        <p:spPr>
          <a:xfrm>
            <a:off x="3036889" y="928689"/>
            <a:ext cx="5915025" cy="744537"/>
          </a:xfrm>
        </p:spPr>
        <p:txBody>
          <a:bodyPr>
            <a:normAutofit/>
          </a:bodyPr>
          <a:lstStyle/>
          <a:p>
            <a:pPr algn="ctr">
              <a:defRPr/>
            </a:pPr>
            <a:r>
              <a:rPr lang="ka-GE" sz="1575" u="sng" dirty="0"/>
              <a:t>მონიტორინგი და შეფასება</a:t>
            </a:r>
            <a:endParaRPr lang="en-US" sz="1575" u="sng" dirty="0"/>
          </a:p>
        </p:txBody>
      </p:sp>
      <p:sp>
        <p:nvSpPr>
          <p:cNvPr id="5" name="Title 1">
            <a:extLst>
              <a:ext uri="{FF2B5EF4-FFF2-40B4-BE49-F238E27FC236}">
                <a16:creationId xmlns:a16="http://schemas.microsoft.com/office/drawing/2014/main" id="{B69569B1-882C-466F-8E22-D35FCC5A32B5}"/>
              </a:ext>
            </a:extLst>
          </p:cNvPr>
          <p:cNvSpPr txBox="1">
            <a:spLocks/>
          </p:cNvSpPr>
          <p:nvPr/>
        </p:nvSpPr>
        <p:spPr>
          <a:xfrm>
            <a:off x="9205914" y="1843089"/>
            <a:ext cx="1044575" cy="1023937"/>
          </a:xfrm>
          <a:prstGeom prst="rect">
            <a:avLst/>
          </a:prstGeom>
        </p:spPr>
        <p:txBody>
          <a:bodyPr lIns="51435" tIns="25718" rIns="51435" bIns="25718"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ka-GE" sz="1350" b="1" u="sng" dirty="0"/>
              <a:t>შეფასება</a:t>
            </a:r>
          </a:p>
          <a:p>
            <a:pPr>
              <a:defRPr/>
            </a:pPr>
            <a:endParaRPr lang="ka-GE" sz="1350" b="1" u="sng" dirty="0"/>
          </a:p>
          <a:p>
            <a:pPr marL="192884" indent="-192884">
              <a:buFont typeface="Arial" panose="020B0604020202020204" pitchFamily="34" charset="0"/>
              <a:buChar char="•"/>
              <a:defRPr/>
            </a:pPr>
            <a:r>
              <a:rPr lang="ka-GE" sz="1238" dirty="0"/>
              <a:t>შიდა</a:t>
            </a:r>
          </a:p>
          <a:p>
            <a:pPr marL="192884" indent="-192884">
              <a:buFont typeface="Arial" panose="020B0604020202020204" pitchFamily="34" charset="0"/>
              <a:buChar char="•"/>
              <a:defRPr/>
            </a:pPr>
            <a:r>
              <a:rPr lang="ka-GE" sz="1238" dirty="0"/>
              <a:t>შერეული</a:t>
            </a:r>
          </a:p>
          <a:p>
            <a:pPr marL="192884" indent="-192884">
              <a:buFont typeface="Arial" panose="020B0604020202020204" pitchFamily="34" charset="0"/>
              <a:buChar char="•"/>
              <a:defRPr/>
            </a:pPr>
            <a:r>
              <a:rPr lang="ka-GE" sz="1238" dirty="0"/>
              <a:t>გარე</a:t>
            </a:r>
          </a:p>
          <a:p>
            <a:pPr>
              <a:defRPr/>
            </a:pPr>
            <a:endParaRPr lang="ka-GE" sz="1125" dirty="0"/>
          </a:p>
          <a:p>
            <a:pPr>
              <a:defRPr/>
            </a:pPr>
            <a:r>
              <a:rPr lang="ka-GE" sz="1125" dirty="0"/>
              <a:t>                 </a:t>
            </a:r>
          </a:p>
        </p:txBody>
      </p:sp>
      <p:sp>
        <p:nvSpPr>
          <p:cNvPr id="7" name="Title 1">
            <a:extLst>
              <a:ext uri="{FF2B5EF4-FFF2-40B4-BE49-F238E27FC236}">
                <a16:creationId xmlns:a16="http://schemas.microsoft.com/office/drawing/2014/main" id="{D756FAF0-B24C-446B-81AC-811193BF60A1}"/>
              </a:ext>
            </a:extLst>
          </p:cNvPr>
          <p:cNvSpPr txBox="1">
            <a:spLocks/>
          </p:cNvSpPr>
          <p:nvPr/>
        </p:nvSpPr>
        <p:spPr>
          <a:xfrm>
            <a:off x="8967788" y="2798763"/>
            <a:ext cx="1700212" cy="838200"/>
          </a:xfrm>
          <a:prstGeom prst="rect">
            <a:avLst/>
          </a:prstGeom>
        </p:spPr>
        <p:txBody>
          <a:bodyPr lIns="51435" tIns="25718" rIns="51435" bIns="25718"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92884" indent="-192884">
              <a:buFont typeface="Arial" panose="020B0604020202020204" pitchFamily="34" charset="0"/>
              <a:buChar char="•"/>
              <a:defRPr/>
            </a:pPr>
            <a:r>
              <a:rPr lang="ka-GE" sz="1125" dirty="0"/>
              <a:t>შუალედური</a:t>
            </a:r>
          </a:p>
          <a:p>
            <a:pPr marL="192884" indent="-192884">
              <a:buFont typeface="Arial" panose="020B0604020202020204" pitchFamily="34" charset="0"/>
              <a:buChar char="•"/>
              <a:defRPr/>
            </a:pPr>
            <a:r>
              <a:rPr lang="ka-GE" sz="1125" dirty="0"/>
              <a:t>საბოლოო შეფასება</a:t>
            </a:r>
          </a:p>
        </p:txBody>
      </p:sp>
      <p:grpSp>
        <p:nvGrpSpPr>
          <p:cNvPr id="74758" name="Group 7">
            <a:extLst>
              <a:ext uri="{FF2B5EF4-FFF2-40B4-BE49-F238E27FC236}">
                <a16:creationId xmlns:a16="http://schemas.microsoft.com/office/drawing/2014/main" id="{E936EF3C-57D6-4B77-89E4-A109C4D6001F}"/>
              </a:ext>
            </a:extLst>
          </p:cNvPr>
          <p:cNvGrpSpPr>
            <a:grpSpLocks/>
          </p:cNvGrpSpPr>
          <p:nvPr/>
        </p:nvGrpSpPr>
        <p:grpSpPr bwMode="auto">
          <a:xfrm>
            <a:off x="1524000" y="857250"/>
            <a:ext cx="914400" cy="5143500"/>
            <a:chOff x="0" y="-3"/>
            <a:chExt cx="1219200" cy="6858003"/>
          </a:xfrm>
        </p:grpSpPr>
        <p:pic>
          <p:nvPicPr>
            <p:cNvPr id="74793" name="Picture 8">
              <a:extLst>
                <a:ext uri="{FF2B5EF4-FFF2-40B4-BE49-F238E27FC236}">
                  <a16:creationId xmlns:a16="http://schemas.microsoft.com/office/drawing/2014/main" id="{20CAAB9E-0BBC-44F9-8F1D-57507B577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707" b="23013"/>
            <a:stretch>
              <a:fillRect/>
            </a:stretch>
          </p:blipFill>
          <p:spPr bwMode="auto">
            <a:xfrm rot="5400000">
              <a:off x="-2819402" y="2819399"/>
              <a:ext cx="685800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4" name="Picture 9">
              <a:extLst>
                <a:ext uri="{FF2B5EF4-FFF2-40B4-BE49-F238E27FC236}">
                  <a16:creationId xmlns:a16="http://schemas.microsoft.com/office/drawing/2014/main" id="{D6FC6802-9D91-4514-8213-1A7692FF4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9" y="88839"/>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1" name="Table 10">
            <a:extLst>
              <a:ext uri="{FF2B5EF4-FFF2-40B4-BE49-F238E27FC236}">
                <a16:creationId xmlns:a16="http://schemas.microsoft.com/office/drawing/2014/main" id="{A8A3D3B3-A6F9-4FBE-8D24-00624ED4DAFB}"/>
              </a:ext>
            </a:extLst>
          </p:cNvPr>
          <p:cNvGraphicFramePr>
            <a:graphicFrameLocks noGrp="1"/>
          </p:cNvGraphicFramePr>
          <p:nvPr/>
        </p:nvGraphicFramePr>
        <p:xfrm>
          <a:off x="2690814" y="4308475"/>
          <a:ext cx="6192835" cy="1543050"/>
        </p:xfrm>
        <a:graphic>
          <a:graphicData uri="http://schemas.openxmlformats.org/drawingml/2006/table">
            <a:tbl>
              <a:tblPr firstRow="1" firstCol="1" bandRow="1">
                <a:tableStyleId>{5C22544A-7EE6-4342-B048-85BDC9FD1C3A}</a:tableStyleId>
              </a:tblPr>
              <a:tblGrid>
                <a:gridCol w="238164">
                  <a:extLst>
                    <a:ext uri="{9D8B030D-6E8A-4147-A177-3AD203B41FA5}">
                      <a16:colId xmlns:a16="http://schemas.microsoft.com/office/drawing/2014/main" val="20000"/>
                    </a:ext>
                  </a:extLst>
                </a:gridCol>
                <a:gridCol w="1191943">
                  <a:extLst>
                    <a:ext uri="{9D8B030D-6E8A-4147-A177-3AD203B41FA5}">
                      <a16:colId xmlns:a16="http://schemas.microsoft.com/office/drawing/2014/main" val="20001"/>
                    </a:ext>
                  </a:extLst>
                </a:gridCol>
                <a:gridCol w="715053">
                  <a:extLst>
                    <a:ext uri="{9D8B030D-6E8A-4147-A177-3AD203B41FA5}">
                      <a16:colId xmlns:a16="http://schemas.microsoft.com/office/drawing/2014/main" val="20002"/>
                    </a:ext>
                  </a:extLst>
                </a:gridCol>
                <a:gridCol w="715053">
                  <a:extLst>
                    <a:ext uri="{9D8B030D-6E8A-4147-A177-3AD203B41FA5}">
                      <a16:colId xmlns:a16="http://schemas.microsoft.com/office/drawing/2014/main" val="20003"/>
                    </a:ext>
                  </a:extLst>
                </a:gridCol>
                <a:gridCol w="1213937">
                  <a:extLst>
                    <a:ext uri="{9D8B030D-6E8A-4147-A177-3AD203B41FA5}">
                      <a16:colId xmlns:a16="http://schemas.microsoft.com/office/drawing/2014/main" val="20004"/>
                    </a:ext>
                  </a:extLst>
                </a:gridCol>
                <a:gridCol w="1323841">
                  <a:extLst>
                    <a:ext uri="{9D8B030D-6E8A-4147-A177-3AD203B41FA5}">
                      <a16:colId xmlns:a16="http://schemas.microsoft.com/office/drawing/2014/main" val="20005"/>
                    </a:ext>
                  </a:extLst>
                </a:gridCol>
                <a:gridCol w="794844">
                  <a:extLst>
                    <a:ext uri="{9D8B030D-6E8A-4147-A177-3AD203B41FA5}">
                      <a16:colId xmlns:a16="http://schemas.microsoft.com/office/drawing/2014/main" val="20006"/>
                    </a:ext>
                  </a:extLst>
                </a:gridCol>
              </a:tblGrid>
              <a:tr h="404267">
                <a:tc>
                  <a:txBody>
                    <a:bodyPr/>
                    <a:lstStyle/>
                    <a:p>
                      <a:pPr algn="ctr">
                        <a:lnSpc>
                          <a:spcPct val="107000"/>
                        </a:lnSpc>
                        <a:spcAft>
                          <a:spcPts val="0"/>
                        </a:spcAft>
                        <a:tabLst>
                          <a:tab pos="540385" algn="l"/>
                        </a:tabLst>
                      </a:pPr>
                      <a:r>
                        <a:rPr lang="ka-GE" sz="8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ctr">
                        <a:lnSpc>
                          <a:spcPct val="107000"/>
                        </a:lnSpc>
                        <a:spcAft>
                          <a:spcPts val="0"/>
                        </a:spcAft>
                        <a:tabLst>
                          <a:tab pos="540385" algn="l"/>
                        </a:tabLst>
                      </a:pPr>
                      <a:r>
                        <a:rPr lang="ka-GE" sz="1100" dirty="0">
                          <a:effectLst/>
                        </a:rPr>
                        <a:t>ანგარიშის ტიპი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ctr">
                        <a:lnSpc>
                          <a:spcPct val="107000"/>
                        </a:lnSpc>
                        <a:spcAft>
                          <a:spcPts val="0"/>
                        </a:spcAft>
                        <a:tabLst>
                          <a:tab pos="540385" algn="l"/>
                        </a:tabLst>
                      </a:pPr>
                      <a:r>
                        <a:rPr lang="ka-GE" sz="1100" dirty="0">
                          <a:effectLst/>
                        </a:rPr>
                        <a:t>პერიოდი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ctr">
                        <a:lnSpc>
                          <a:spcPct val="107000"/>
                        </a:lnSpc>
                        <a:spcAft>
                          <a:spcPts val="0"/>
                        </a:spcAft>
                        <a:tabLst>
                          <a:tab pos="540385" algn="l"/>
                        </a:tabLst>
                      </a:pPr>
                      <a:r>
                        <a:rPr lang="ka-GE" sz="800" dirty="0" err="1">
                          <a:effectLst/>
                        </a:rPr>
                        <a:t>სავალდებულოობა</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ctr">
                        <a:lnSpc>
                          <a:spcPct val="107000"/>
                        </a:lnSpc>
                        <a:spcAft>
                          <a:spcPts val="0"/>
                        </a:spcAft>
                        <a:tabLst>
                          <a:tab pos="540385" algn="l"/>
                        </a:tabLst>
                      </a:pPr>
                      <a:r>
                        <a:rPr lang="ka-GE" sz="1100" dirty="0">
                          <a:effectLst/>
                        </a:rPr>
                        <a:t>საფუძველი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ctr">
                        <a:lnSpc>
                          <a:spcPct val="107000"/>
                        </a:lnSpc>
                        <a:spcAft>
                          <a:spcPts val="0"/>
                        </a:spcAft>
                        <a:tabLst>
                          <a:tab pos="540385" algn="l"/>
                        </a:tabLst>
                      </a:pPr>
                      <a:r>
                        <a:rPr lang="ka-GE" sz="1100" dirty="0">
                          <a:effectLst/>
                        </a:rPr>
                        <a:t>გამოქვეყნების ვადა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ctr">
                        <a:lnSpc>
                          <a:spcPct val="107000"/>
                        </a:lnSpc>
                        <a:spcAft>
                          <a:spcPts val="0"/>
                        </a:spcAft>
                        <a:tabLst>
                          <a:tab pos="540385" algn="l"/>
                        </a:tabLst>
                      </a:pPr>
                      <a:r>
                        <a:rPr lang="ka-GE" sz="1100" dirty="0">
                          <a:effectLst/>
                        </a:rPr>
                        <a:t>შინაარსი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extLst>
                  <a:ext uri="{0D108BD9-81ED-4DB2-BD59-A6C34878D82A}">
                    <a16:rowId xmlns:a16="http://schemas.microsoft.com/office/drawing/2014/main" val="10000"/>
                  </a:ext>
                </a:extLst>
              </a:tr>
              <a:tr h="602328">
                <a:tc>
                  <a:txBody>
                    <a:bodyPr/>
                    <a:lstStyle/>
                    <a:p>
                      <a:pPr algn="just">
                        <a:lnSpc>
                          <a:spcPct val="107000"/>
                        </a:lnSpc>
                        <a:spcAft>
                          <a:spcPts val="0"/>
                        </a:spcAft>
                        <a:tabLst>
                          <a:tab pos="540385" algn="l"/>
                        </a:tabLst>
                      </a:pPr>
                      <a:r>
                        <a:rPr lang="ka-GE" sz="800" dirty="0">
                          <a:effectLst/>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just">
                        <a:lnSpc>
                          <a:spcPct val="107000"/>
                        </a:lnSpc>
                        <a:spcAft>
                          <a:spcPts val="0"/>
                        </a:spcAft>
                        <a:tabLst>
                          <a:tab pos="540385" algn="l"/>
                        </a:tabLst>
                      </a:pPr>
                      <a:r>
                        <a:rPr lang="ka-GE" sz="900" dirty="0">
                          <a:effectLst/>
                        </a:rPr>
                        <a:t>პროგრესანგარიში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just">
                        <a:lnSpc>
                          <a:spcPct val="107000"/>
                        </a:lnSpc>
                        <a:spcAft>
                          <a:spcPts val="0"/>
                        </a:spcAft>
                        <a:tabLst>
                          <a:tab pos="540385" algn="l"/>
                        </a:tabLst>
                      </a:pPr>
                      <a:r>
                        <a:rPr lang="ka-GE" sz="900" dirty="0">
                          <a:effectLst/>
                        </a:rPr>
                        <a:t>1 თვე</a:t>
                      </a:r>
                      <a:endParaRPr lang="en-US" sz="900" dirty="0">
                        <a:effectLst/>
                      </a:endParaRPr>
                    </a:p>
                    <a:p>
                      <a:pPr algn="just">
                        <a:lnSpc>
                          <a:spcPct val="107000"/>
                        </a:lnSpc>
                        <a:spcAft>
                          <a:spcPts val="0"/>
                        </a:spcAft>
                        <a:tabLst>
                          <a:tab pos="540385" algn="l"/>
                        </a:tabLst>
                      </a:pPr>
                      <a:r>
                        <a:rPr lang="ka-GE" sz="900" dirty="0">
                          <a:effectLst/>
                        </a:rPr>
                        <a:t>3 თვე</a:t>
                      </a:r>
                      <a:endParaRPr lang="en-US" sz="900" dirty="0">
                        <a:effectLst/>
                      </a:endParaRPr>
                    </a:p>
                    <a:p>
                      <a:pPr algn="just">
                        <a:lnSpc>
                          <a:spcPct val="107000"/>
                        </a:lnSpc>
                        <a:spcAft>
                          <a:spcPts val="0"/>
                        </a:spcAft>
                        <a:tabLst>
                          <a:tab pos="540385" algn="l"/>
                        </a:tabLst>
                      </a:pPr>
                      <a:r>
                        <a:rPr lang="ka-GE" sz="900" dirty="0">
                          <a:effectLst/>
                        </a:rPr>
                        <a:t>6 თვე</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just">
                        <a:lnSpc>
                          <a:spcPct val="107000"/>
                        </a:lnSpc>
                        <a:spcAft>
                          <a:spcPts val="0"/>
                        </a:spcAft>
                        <a:tabLst>
                          <a:tab pos="540385" algn="l"/>
                        </a:tabLst>
                      </a:pPr>
                      <a:r>
                        <a:rPr lang="ka-GE" sz="900" dirty="0">
                          <a:effectLst/>
                        </a:rPr>
                        <a:t>მაქსიმუმ 6 თვიანი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l">
                        <a:lnSpc>
                          <a:spcPct val="107000"/>
                        </a:lnSpc>
                        <a:spcAft>
                          <a:spcPts val="0"/>
                        </a:spcAft>
                        <a:tabLst>
                          <a:tab pos="540385" algn="l"/>
                        </a:tabLst>
                      </a:pPr>
                      <a:r>
                        <a:rPr lang="ka-GE" sz="900" dirty="0" err="1">
                          <a:effectLst/>
                        </a:rPr>
                        <a:t>სტატუსანგარიშები</a:t>
                      </a:r>
                      <a:r>
                        <a:rPr lang="ka-GE" sz="900" dirty="0">
                          <a:effectLst/>
                        </a:rPr>
                        <a:t> (აქტივობების დონე)</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l">
                        <a:lnSpc>
                          <a:spcPct val="107000"/>
                        </a:lnSpc>
                        <a:spcAft>
                          <a:spcPts val="0"/>
                        </a:spcAft>
                        <a:tabLst>
                          <a:tab pos="540385" algn="l"/>
                        </a:tabLst>
                      </a:pPr>
                      <a:r>
                        <a:rPr lang="ka-GE" sz="900" dirty="0">
                          <a:effectLst/>
                        </a:rPr>
                        <a:t>გამოქვეყნება არ არის სავალდებულო</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just">
                        <a:lnSpc>
                          <a:spcPct val="107000"/>
                        </a:lnSpc>
                        <a:spcAft>
                          <a:spcPts val="0"/>
                        </a:spcAft>
                        <a:tabLst>
                          <a:tab pos="540385" algn="l"/>
                        </a:tabLst>
                      </a:pPr>
                      <a:r>
                        <a:rPr lang="ka-GE" sz="900" dirty="0">
                          <a:effectLst/>
                        </a:rPr>
                        <a:t>აქტივობები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extLst>
                  <a:ext uri="{0D108BD9-81ED-4DB2-BD59-A6C34878D82A}">
                    <a16:rowId xmlns:a16="http://schemas.microsoft.com/office/drawing/2014/main" val="10001"/>
                  </a:ext>
                </a:extLst>
              </a:tr>
              <a:tr h="536455">
                <a:tc>
                  <a:txBody>
                    <a:bodyPr/>
                    <a:lstStyle/>
                    <a:p>
                      <a:pPr algn="just">
                        <a:lnSpc>
                          <a:spcPct val="107000"/>
                        </a:lnSpc>
                        <a:spcAft>
                          <a:spcPts val="0"/>
                        </a:spcAft>
                        <a:tabLst>
                          <a:tab pos="540385" algn="l"/>
                        </a:tabLst>
                      </a:pPr>
                      <a:r>
                        <a:rPr lang="ka-GE" sz="800" dirty="0">
                          <a:effectLst/>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just">
                        <a:lnSpc>
                          <a:spcPct val="107000"/>
                        </a:lnSpc>
                        <a:spcAft>
                          <a:spcPts val="0"/>
                        </a:spcAft>
                        <a:tabLst>
                          <a:tab pos="540385" algn="l"/>
                        </a:tabLst>
                      </a:pPr>
                      <a:r>
                        <a:rPr lang="ka-GE" sz="800" dirty="0">
                          <a:effectLst/>
                        </a:rPr>
                        <a:t>წლიური ანგარიში</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just">
                        <a:lnSpc>
                          <a:spcPct val="107000"/>
                        </a:lnSpc>
                        <a:spcAft>
                          <a:spcPts val="0"/>
                        </a:spcAft>
                        <a:tabLst>
                          <a:tab pos="540385" algn="l"/>
                        </a:tabLst>
                      </a:pPr>
                      <a:r>
                        <a:rPr lang="ka-GE" sz="800" dirty="0">
                          <a:effectLst/>
                        </a:rPr>
                        <a:t>1 წელი</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just">
                        <a:lnSpc>
                          <a:spcPct val="107000"/>
                        </a:lnSpc>
                        <a:spcAft>
                          <a:spcPts val="0"/>
                        </a:spcAft>
                        <a:tabLst>
                          <a:tab pos="540385" algn="l"/>
                        </a:tabLst>
                      </a:pPr>
                      <a:r>
                        <a:rPr lang="ka-GE" sz="800" dirty="0">
                          <a:effectLst/>
                        </a:rPr>
                        <a:t>დიახ</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l">
                        <a:lnSpc>
                          <a:spcPct val="107000"/>
                        </a:lnSpc>
                        <a:spcAft>
                          <a:spcPts val="0"/>
                        </a:spcAft>
                        <a:tabLst>
                          <a:tab pos="540385" algn="l"/>
                        </a:tabLst>
                      </a:pPr>
                      <a:r>
                        <a:rPr lang="ka-GE" sz="800" dirty="0">
                          <a:effectLst/>
                        </a:rPr>
                        <a:t>სტატუს ანგარიშები (ამოცანების და აქტივობების დონე)</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l">
                        <a:lnSpc>
                          <a:spcPct val="107000"/>
                        </a:lnSpc>
                        <a:spcAft>
                          <a:spcPts val="0"/>
                        </a:spcAft>
                        <a:tabLst>
                          <a:tab pos="540385" algn="l"/>
                        </a:tabLst>
                      </a:pPr>
                      <a:r>
                        <a:rPr lang="ka-GE" sz="800">
                          <a:effectLst/>
                        </a:rPr>
                        <a:t>საანგარიშო პერიოდის </a:t>
                      </a:r>
                      <a:r>
                        <a:rPr lang="ka-GE" sz="800" dirty="0">
                          <a:effectLst/>
                        </a:rPr>
                        <a:t>დასრულებიდან </a:t>
                      </a:r>
                      <a:r>
                        <a:rPr lang="ka-GE" sz="800" b="1" dirty="0">
                          <a:effectLst/>
                        </a:rPr>
                        <a:t>60 კალენდარული დღე</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tc>
                  <a:txBody>
                    <a:bodyPr/>
                    <a:lstStyle/>
                    <a:p>
                      <a:pPr algn="just">
                        <a:lnSpc>
                          <a:spcPct val="107000"/>
                        </a:lnSpc>
                        <a:spcAft>
                          <a:spcPts val="0"/>
                        </a:spcAft>
                        <a:tabLst>
                          <a:tab pos="540385" algn="l"/>
                        </a:tabLst>
                      </a:pPr>
                      <a:r>
                        <a:rPr lang="ka-GE" sz="800" dirty="0">
                          <a:effectLst/>
                        </a:rPr>
                        <a:t>ამოცანები;</a:t>
                      </a:r>
                      <a:endParaRPr lang="en-US" sz="800" dirty="0">
                        <a:effectLst/>
                      </a:endParaRPr>
                    </a:p>
                    <a:p>
                      <a:pPr algn="just">
                        <a:lnSpc>
                          <a:spcPct val="107000"/>
                        </a:lnSpc>
                        <a:spcAft>
                          <a:spcPts val="0"/>
                        </a:spcAft>
                        <a:tabLst>
                          <a:tab pos="540385" algn="l"/>
                        </a:tabLst>
                      </a:pPr>
                      <a:r>
                        <a:rPr lang="ka-GE" sz="800" dirty="0">
                          <a:effectLst/>
                        </a:rPr>
                        <a:t>აქტივობები</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5" marR="51445"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024" y="692815"/>
            <a:ext cx="7886700" cy="1325563"/>
          </a:xfrm>
        </p:spPr>
        <p:txBody>
          <a:bodyPr>
            <a:normAutofit fontScale="90000"/>
          </a:bodyPr>
          <a:lstStyle/>
          <a:p>
            <a:pPr algn="ctr"/>
            <a:r>
              <a:rPr lang="ka-GE" sz="4000" b="1" dirty="0"/>
              <a:t>პოლიტიკის დაგეგმვისა და კოორდინაციის რეფორმა</a:t>
            </a:r>
            <a:br>
              <a:rPr lang="ka-GE" b="1" dirty="0">
                <a:solidFill>
                  <a:schemeClr val="accent1"/>
                </a:solidFill>
              </a:rPr>
            </a:br>
            <a:br>
              <a:rPr lang="ka-GE" dirty="0"/>
            </a:br>
            <a:r>
              <a:rPr lang="ka-GE" sz="3600" b="1" dirty="0"/>
              <a:t>პრინციპები</a:t>
            </a:r>
            <a:r>
              <a:rPr lang="ka-GE" sz="4000" b="1" dirty="0"/>
              <a:t>:</a:t>
            </a:r>
            <a:endParaRPr lang="en-US" b="1" dirty="0"/>
          </a:p>
        </p:txBody>
      </p:sp>
      <p:graphicFrame>
        <p:nvGraphicFramePr>
          <p:cNvPr id="5" name="Content Placeholder 4"/>
          <p:cNvGraphicFramePr>
            <a:graphicFrameLocks noGrp="1"/>
          </p:cNvGraphicFramePr>
          <p:nvPr>
            <p:ph idx="1"/>
          </p:nvPr>
        </p:nvGraphicFramePr>
        <p:xfrm>
          <a:off x="1202499" y="2417523"/>
          <a:ext cx="9770301" cy="4058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639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E536-1439-564B-9F3D-90C2FBA46F3B}"/>
              </a:ext>
            </a:extLst>
          </p:cNvPr>
          <p:cNvSpPr>
            <a:spLocks noGrp="1"/>
          </p:cNvSpPr>
          <p:nvPr>
            <p:ph type="title"/>
          </p:nvPr>
        </p:nvSpPr>
        <p:spPr>
          <a:xfrm>
            <a:off x="838200" y="365126"/>
            <a:ext cx="10515600" cy="719396"/>
          </a:xfrm>
        </p:spPr>
        <p:txBody>
          <a:bodyPr>
            <a:noAutofit/>
          </a:bodyPr>
          <a:lstStyle/>
          <a:p>
            <a:pPr algn="ctr"/>
            <a:r>
              <a:rPr lang="ka-GE" sz="3600" b="1" dirty="0"/>
              <a:t>შედეგებზე ორიენტირებული მართვა </a:t>
            </a:r>
            <a:r>
              <a:rPr lang="en-US" sz="3600" b="1" dirty="0"/>
              <a:t>(Results-Based Management – RBM)</a:t>
            </a:r>
          </a:p>
        </p:txBody>
      </p:sp>
      <p:sp>
        <p:nvSpPr>
          <p:cNvPr id="3" name="Content Placeholder 2">
            <a:extLst>
              <a:ext uri="{FF2B5EF4-FFF2-40B4-BE49-F238E27FC236}">
                <a16:creationId xmlns:a16="http://schemas.microsoft.com/office/drawing/2014/main" id="{347B06A9-B8DB-4845-A5C2-0A9C0FB0ABAE}"/>
              </a:ext>
            </a:extLst>
          </p:cNvPr>
          <p:cNvSpPr>
            <a:spLocks noGrp="1"/>
          </p:cNvSpPr>
          <p:nvPr>
            <p:ph idx="1"/>
          </p:nvPr>
        </p:nvSpPr>
        <p:spPr>
          <a:xfrm>
            <a:off x="838200" y="1339702"/>
            <a:ext cx="10515600" cy="5518297"/>
          </a:xfrm>
        </p:spPr>
        <p:txBody>
          <a:bodyPr>
            <a:normAutofit fontScale="92500" lnSpcReduction="10000"/>
          </a:bodyPr>
          <a:lstStyle/>
          <a:p>
            <a:r>
              <a:rPr lang="ka-GE" sz="2400" dirty="0"/>
              <a:t>პოლიტიკის დაგეგმვის ეტაპზე, შედეგებზე ორიენტირებულ მართვის პრინციპების უზრუნველსაყოფად, მნივშენლოვანია შესრულების </a:t>
            </a:r>
            <a:r>
              <a:rPr lang="ka-GE" sz="2400" b="1" dirty="0"/>
              <a:t>ძირითადი ინდიკატორების (KPI – Key Performance Indicators) </a:t>
            </a:r>
            <a:r>
              <a:rPr lang="ka-GE" sz="2400" dirty="0"/>
              <a:t>განსაზღვრა. </a:t>
            </a:r>
          </a:p>
          <a:p>
            <a:r>
              <a:rPr lang="ka-GE" sz="2400" dirty="0"/>
              <a:t>ინდიკატორების განსაზღვრას ასევე ეწოდება მიზნების და ამოცანების </a:t>
            </a:r>
            <a:r>
              <a:rPr lang="ka-GE" sz="2400" b="1" dirty="0"/>
              <a:t>ოპერაციონალიზაცია</a:t>
            </a:r>
            <a:r>
              <a:rPr lang="ka-GE" sz="2400" dirty="0"/>
              <a:t>. </a:t>
            </a:r>
          </a:p>
          <a:p>
            <a:r>
              <a:rPr lang="ka-GE" sz="2400" dirty="0"/>
              <a:t>„ინდიკატორი არის რაოდენობრივი ან ხარისხობრივი ფაქტორი ან ცვლადი, რომელიც წარმოადგენს მარტივ, მაგრამ სანდო საშუალებას, რომ გაიზომოს მიღწევები, ასახოს ის ცვლილებები რაც დაკავშირებულია ინტერვენციასთან და ასევე შეაფასოს პასუხისმგებელი უწყების საქმიანობა.“ (OECD DAC, 2010)</a:t>
            </a:r>
          </a:p>
          <a:p>
            <a:r>
              <a:rPr lang="ka-GE" sz="2400" dirty="0"/>
              <a:t>მათი გამოყენებით, უნდა გაიზომოს:</a:t>
            </a:r>
            <a:endParaRPr lang="en-US" sz="2400" dirty="0"/>
          </a:p>
          <a:p>
            <a:pPr lvl="0"/>
            <a:r>
              <a:rPr lang="ka-GE" sz="2400" b="1" dirty="0"/>
              <a:t>რამდენად წარმატებით მოხდა  იმ სასურველი შედეგის დადგომა რაც მიზნებსა და ამოცანებში არის ასახული; ან რამდენად არის პროგრესი მათი გადაწყვეტის მიმართულებით.</a:t>
            </a:r>
            <a:endParaRPr lang="en-US" sz="2400" b="1" dirty="0"/>
          </a:p>
          <a:p>
            <a:pPr lvl="0"/>
            <a:r>
              <a:rPr lang="ka-GE" sz="2400" b="1" dirty="0"/>
              <a:t>რამდენად წარმატებით მოხდა იმ პრობლემებისა და მათი გამომწვევი ფაქტორების გადაწყვეტა რაც სტრატეგიაში არის წარმოდგენილი; ან რამდენად არის პროგრესი მათი გადაწყვეტის მიმართულებით.</a:t>
            </a:r>
            <a:endParaRPr lang="en-US" sz="2400" b="1" dirty="0"/>
          </a:p>
          <a:p>
            <a:endParaRPr lang="ka-GE" sz="2400" dirty="0"/>
          </a:p>
          <a:p>
            <a:endParaRPr lang="en-US" dirty="0"/>
          </a:p>
        </p:txBody>
      </p:sp>
    </p:spTree>
    <p:extLst>
      <p:ext uri="{BB962C8B-B14F-4D97-AF65-F5344CB8AC3E}">
        <p14:creationId xmlns:p14="http://schemas.microsoft.com/office/powerpoint/2010/main" val="606049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13"/>
          <p:cNvSpPr txBox="1">
            <a:spLocks noChangeArrowheads="1"/>
          </p:cNvSpPr>
          <p:nvPr/>
        </p:nvSpPr>
        <p:spPr bwMode="auto">
          <a:xfrm>
            <a:off x="2133600" y="2401889"/>
            <a:ext cx="7543800" cy="490537"/>
          </a:xfrm>
          <a:prstGeom prst="rect">
            <a:avLst/>
          </a:prstGeom>
          <a:noFill/>
          <a:ln w="9525">
            <a:noFill/>
            <a:miter lim="800000"/>
            <a:headEnd/>
            <a:tailEnd/>
          </a:ln>
        </p:spPr>
        <p:txBody>
          <a:bodyPr>
            <a:spAutoFit/>
          </a:bodyPr>
          <a:lstStyle/>
          <a:p>
            <a:pPr>
              <a:spcBef>
                <a:spcPct val="50000"/>
              </a:spcBef>
              <a:buClr>
                <a:srgbClr val="F0027F"/>
              </a:buClr>
              <a:defRPr/>
            </a:pPr>
            <a:endParaRPr lang="en-US" sz="2585"/>
          </a:p>
        </p:txBody>
      </p:sp>
      <p:sp>
        <p:nvSpPr>
          <p:cNvPr id="9" name="Rectangle 8"/>
          <p:cNvSpPr>
            <a:spLocks noChangeArrowheads="1"/>
          </p:cNvSpPr>
          <p:nvPr/>
        </p:nvSpPr>
        <p:spPr bwMode="auto">
          <a:xfrm>
            <a:off x="832513" y="269876"/>
            <a:ext cx="10399594" cy="5819542"/>
          </a:xfrm>
          <a:prstGeom prst="rect">
            <a:avLst/>
          </a:prstGeom>
          <a:noFill/>
          <a:ln w="9525">
            <a:noFill/>
            <a:miter lim="800000"/>
            <a:headEnd/>
            <a:tailEnd/>
          </a:ln>
        </p:spPr>
        <p:txBody>
          <a:bodyPr wrap="square">
            <a:spAutoFit/>
          </a:bodyPr>
          <a:lstStyle/>
          <a:p>
            <a:pPr marL="209550" indent="-209550">
              <a:spcAft>
                <a:spcPts val="1113"/>
              </a:spcAft>
            </a:pPr>
            <a:r>
              <a:rPr lang="ka-GE" sz="2800" b="1" dirty="0">
                <a:solidFill>
                  <a:srgbClr val="000000"/>
                </a:solidFill>
                <a:cs typeface="Times New Roman" pitchFamily="18" charset="0"/>
              </a:rPr>
              <a:t>რა არის მტკიცებულებაზე დაფუძნებული პოლიტიკა</a:t>
            </a:r>
            <a:r>
              <a:rPr lang="en-US" sz="2800" b="1" dirty="0">
                <a:solidFill>
                  <a:srgbClr val="000000"/>
                </a:solidFill>
                <a:cs typeface="Times New Roman" pitchFamily="18" charset="0"/>
              </a:rPr>
              <a:t>?</a:t>
            </a:r>
            <a:endParaRPr lang="ka-GE" sz="2800" b="1" dirty="0">
              <a:solidFill>
                <a:srgbClr val="000000"/>
              </a:solidFill>
              <a:cs typeface="Times New Roman" pitchFamily="18" charset="0"/>
            </a:endParaRPr>
          </a:p>
          <a:p>
            <a:pPr marL="342900" indent="-342900">
              <a:spcAft>
                <a:spcPts val="1113"/>
              </a:spcAft>
              <a:buFont typeface="Arial" panose="020B0604020202020204" pitchFamily="34" charset="0"/>
              <a:buChar char="•"/>
            </a:pPr>
            <a:r>
              <a:rPr lang="ka-GE" sz="2000" b="1" dirty="0">
                <a:cs typeface="Times New Roman" pitchFamily="18" charset="0"/>
              </a:rPr>
              <a:t>მტკიცებულება</a:t>
            </a:r>
            <a:r>
              <a:rPr lang="ka-GE" sz="2000" dirty="0">
                <a:cs typeface="Times New Roman" pitchFamily="18" charset="0"/>
              </a:rPr>
              <a:t> არის </a:t>
            </a:r>
            <a:r>
              <a:rPr lang="ka-GE" sz="2000" dirty="0">
                <a:ea typeface="ＭＳ Ｐゴシック" charset="-128"/>
                <a:cs typeface="Times New Roman"/>
              </a:rPr>
              <a:t>ინფორმაცია, მიგნება ან მონაცემი, ხშირად კვლევით ან მონაცემების ანალიზით მიღებული, რომელიც ასაბუთებს ან უარყოფს პოზიციას</a:t>
            </a:r>
            <a:r>
              <a:rPr lang="ka-GE" sz="2000" dirty="0">
                <a:cs typeface="Times New Roman" pitchFamily="18" charset="0"/>
              </a:rPr>
              <a:t> პოლიტიკის ამა თუ იმ საკითხზე (მაგ. იმაზე თუ, რაში მდგომარეობს ან რამდენად დიდია პრობლემა, რაა მისი მიზეზი, რამდენად ეფექტურია გადაწყვეტის გზა და ა.შ.)</a:t>
            </a:r>
            <a:endParaRPr lang="en-US" sz="2000" dirty="0">
              <a:cs typeface="Times New Roman" pitchFamily="18" charset="0"/>
            </a:endParaRPr>
          </a:p>
          <a:p>
            <a:pPr marL="342900" indent="-342900">
              <a:spcAft>
                <a:spcPts val="1113"/>
              </a:spcAft>
              <a:buFont typeface="Arial" panose="020B0604020202020204" pitchFamily="34" charset="0"/>
              <a:buChar char="•"/>
            </a:pPr>
            <a:r>
              <a:rPr lang="ka-GE" sz="2000" b="1" dirty="0">
                <a:solidFill>
                  <a:srgbClr val="000000"/>
                </a:solidFill>
                <a:cs typeface="Times New Roman" pitchFamily="18" charset="0"/>
              </a:rPr>
              <a:t>მიზანი</a:t>
            </a:r>
            <a:r>
              <a:rPr lang="ka-GE" sz="2000" dirty="0">
                <a:solidFill>
                  <a:srgbClr val="000000"/>
                </a:solidFill>
                <a:cs typeface="Times New Roman" pitchFamily="18" charset="0"/>
              </a:rPr>
              <a:t> - გადაწყვეტილების მიმღები პირების დახმარება, რომ უკეთესი გადაწყვეტილებები მიიღონ და უკეთეს შედეგებს მიაღწ. იონ სტრატეგიის, პოლიტიკების, სერვისების და კონკრეტული აქტივობების შედეგად</a:t>
            </a:r>
            <a:endParaRPr lang="en-US" sz="2000" dirty="0">
              <a:solidFill>
                <a:srgbClr val="000000"/>
              </a:solidFill>
              <a:cs typeface="Times New Roman" pitchFamily="18" charset="0"/>
            </a:endParaRPr>
          </a:p>
          <a:p>
            <a:pPr marL="209550" indent="-209550" algn="just">
              <a:spcAft>
                <a:spcPts val="1113"/>
              </a:spcAft>
            </a:pPr>
            <a:r>
              <a:rPr lang="ka-GE" sz="2000" b="1" dirty="0">
                <a:solidFill>
                  <a:srgbClr val="000000"/>
                </a:solidFill>
                <a:cs typeface="Times New Roman" pitchFamily="18" charset="0"/>
              </a:rPr>
              <a:t>რაც მიიღწევა:</a:t>
            </a:r>
            <a:endParaRPr lang="en-US" sz="2000" b="1" dirty="0">
              <a:solidFill>
                <a:srgbClr val="000000"/>
              </a:solidFill>
              <a:cs typeface="Times New Roman" pitchFamily="18" charset="0"/>
            </a:endParaRPr>
          </a:p>
          <a:p>
            <a:pPr marL="209550" indent="-209550" algn="just">
              <a:spcAft>
                <a:spcPts val="1113"/>
              </a:spcAft>
              <a:buFontTx/>
              <a:buChar char="•"/>
            </a:pPr>
            <a:r>
              <a:rPr lang="ka-GE" sz="2000" dirty="0">
                <a:solidFill>
                  <a:srgbClr val="000000"/>
                </a:solidFill>
                <a:cs typeface="Times New Roman" pitchFamily="18" charset="0"/>
              </a:rPr>
              <a:t>არსებული მტკიცებულების უფრო ეფექტურად გამოყენებით</a:t>
            </a:r>
            <a:endParaRPr lang="en-US" sz="2000" dirty="0">
              <a:solidFill>
                <a:srgbClr val="000000"/>
              </a:solidFill>
              <a:cs typeface="Times New Roman" pitchFamily="18" charset="0"/>
            </a:endParaRPr>
          </a:p>
          <a:p>
            <a:pPr marL="209550" indent="-209550" algn="just">
              <a:spcAft>
                <a:spcPts val="1113"/>
              </a:spcAft>
              <a:buFontTx/>
              <a:buChar char="•"/>
            </a:pPr>
            <a:r>
              <a:rPr lang="ka-GE" sz="2000" dirty="0">
                <a:solidFill>
                  <a:srgbClr val="000000"/>
                </a:solidFill>
                <a:cs typeface="Times New Roman" pitchFamily="18" charset="0"/>
              </a:rPr>
              <a:t>ახალი კვლევის და შეფასების განხორციელებით და მტკიცებულებების არსებულ ბაზაში არსებული ჩავარდნების შესავსებად ახალი მტკიცებულების შეგროვებით</a:t>
            </a:r>
          </a:p>
          <a:p>
            <a:pPr marL="209550" indent="-209550" algn="just">
              <a:spcAft>
                <a:spcPts val="1113"/>
              </a:spcAft>
            </a:pPr>
            <a:r>
              <a:rPr lang="ka-GE" sz="2000" b="1" dirty="0">
                <a:solidFill>
                  <a:srgbClr val="000000"/>
                </a:solidFill>
                <a:cs typeface="Times New Roman" pitchFamily="18" charset="0"/>
              </a:rPr>
              <a:t>და</a:t>
            </a:r>
            <a:r>
              <a:rPr lang="en-US" sz="2000" b="1" dirty="0">
                <a:solidFill>
                  <a:srgbClr val="000000"/>
                </a:solidFill>
                <a:cs typeface="Times New Roman" pitchFamily="18" charset="0"/>
              </a:rPr>
              <a:t>: </a:t>
            </a:r>
          </a:p>
          <a:p>
            <a:pPr marL="209550" indent="-209550" algn="just">
              <a:spcAft>
                <a:spcPts val="1113"/>
              </a:spcAft>
              <a:buFont typeface="Arial" charset="0"/>
              <a:buChar char="•"/>
            </a:pPr>
            <a:r>
              <a:rPr lang="ka-GE" sz="2000" dirty="0">
                <a:solidFill>
                  <a:srgbClr val="000000"/>
                </a:solidFill>
                <a:cs typeface="Times New Roman" pitchFamily="18" charset="0"/>
              </a:rPr>
              <a:t>ხარისხიანი მტკიცებულების ინტეგრირებით გადაწყვეტილების მიმღები პირების ცოდნასთან, უნარებთან, გამოცდილებასთან, ექსპერტიზასა და განსჯის უნართან</a:t>
            </a:r>
            <a:endParaRPr lang="en-US" sz="2000" dirty="0">
              <a:solidFill>
                <a:srgbClr val="000000"/>
              </a:solidFill>
              <a:cs typeface="Times New Roman" pitchFamily="18" charset="0"/>
            </a:endParaRPr>
          </a:p>
        </p:txBody>
      </p:sp>
      <p:sp>
        <p:nvSpPr>
          <p:cNvPr id="5" name="Slide Number Placeholder 4"/>
          <p:cNvSpPr>
            <a:spLocks noGrp="1"/>
          </p:cNvSpPr>
          <p:nvPr>
            <p:ph type="sldNum" sz="quarter" idx="12"/>
          </p:nvPr>
        </p:nvSpPr>
        <p:spPr/>
        <p:txBody>
          <a:bodyPr/>
          <a:lstStyle/>
          <a:p>
            <a:fld id="{11347195-26C9-D64A-B1D7-50AB555AB9A6}" type="slidenum">
              <a:rPr lang="en-US" smtClean="0"/>
              <a:t>24</a:t>
            </a:fld>
            <a:endParaRPr lang="en-US"/>
          </a:p>
        </p:txBody>
      </p:sp>
    </p:spTree>
    <p:extLst>
      <p:ext uri="{BB962C8B-B14F-4D97-AF65-F5344CB8AC3E}">
        <p14:creationId xmlns:p14="http://schemas.microsoft.com/office/powerpoint/2010/main" val="2460727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7" y="927475"/>
            <a:ext cx="11409930" cy="5747727"/>
          </a:xfrm>
          <a:prstGeom prst="rect">
            <a:avLst/>
          </a:prstGeom>
          <a:noFill/>
        </p:spPr>
        <p:txBody>
          <a:bodyPr wrap="square">
            <a:spAutoFit/>
          </a:bodyPr>
          <a:lstStyle/>
          <a:p>
            <a:pPr marL="164127" indent="-164127">
              <a:spcAft>
                <a:spcPts val="923"/>
              </a:spcAft>
              <a:buFont typeface="Arial"/>
              <a:buChar char="•"/>
              <a:defRPr/>
            </a:pPr>
            <a:r>
              <a:rPr lang="ka-GE" sz="2000" dirty="0">
                <a:ea typeface="ＭＳ Ｐゴシック" charset="-128"/>
                <a:cs typeface="Times New Roman"/>
              </a:rPr>
              <a:t>მტკიცებულება არის ინფორმაცია ან მონაცემი, რომელიც ამყარებს, ან უკუაგდებს პოზიციას.</a:t>
            </a:r>
          </a:p>
          <a:p>
            <a:pPr marL="164127" indent="-164127">
              <a:spcAft>
                <a:spcPts val="923"/>
              </a:spcAft>
              <a:buFont typeface="Arial"/>
              <a:buChar char="•"/>
              <a:defRPr/>
            </a:pPr>
            <a:r>
              <a:rPr lang="ka-GE" sz="2000" dirty="0">
                <a:ea typeface="ＭＳ Ｐゴシック" charset="-128"/>
                <a:cs typeface="Times New Roman"/>
              </a:rPr>
              <a:t>უარყოფითი (არადამადასტურებელი) მტკიცებულება ასევე მნიშვნელოვანია, როგორც დადებითი (დამადასტურებელი) მტკიცებულება</a:t>
            </a:r>
          </a:p>
          <a:p>
            <a:pPr marL="164127" indent="-164127">
              <a:spcAft>
                <a:spcPts val="923"/>
              </a:spcAft>
              <a:buFont typeface="Arial"/>
              <a:buChar char="•"/>
              <a:defRPr/>
            </a:pPr>
            <a:r>
              <a:rPr lang="ka-GE" sz="2000" dirty="0">
                <a:ea typeface="ＭＳ Ｐゴシック" charset="-128"/>
                <a:cs typeface="Times New Roman"/>
              </a:rPr>
              <a:t>მტკიცებულება თითქმის ყოველთვის </a:t>
            </a:r>
            <a:r>
              <a:rPr lang="ka-GE" sz="2000" i="1" dirty="0">
                <a:ea typeface="ＭＳ Ｐゴシック" charset="-128"/>
                <a:cs typeface="Times New Roman"/>
              </a:rPr>
              <a:t>ალბათურია</a:t>
            </a:r>
            <a:r>
              <a:rPr lang="ka-GE" sz="2000" dirty="0">
                <a:ea typeface="ＭＳ Ｐゴシック" charset="-128"/>
                <a:cs typeface="Times New Roman"/>
              </a:rPr>
              <a:t> - ის აფასებს ამა თუ იმ პოზიციის ჭეშმარიტების ალბათობას</a:t>
            </a:r>
          </a:p>
          <a:p>
            <a:pPr marL="164127" indent="-164127">
              <a:spcAft>
                <a:spcPts val="923"/>
              </a:spcAft>
              <a:buFont typeface="Arial"/>
              <a:buChar char="•"/>
              <a:defRPr/>
            </a:pPr>
            <a:r>
              <a:rPr lang="ka-GE" sz="2000" dirty="0">
                <a:ea typeface="ＭＳ Ｐゴシック" charset="-128"/>
                <a:cs typeface="Times New Roman"/>
              </a:rPr>
              <a:t>მტკიცებულება იშვიათადაა თავისთავად ცხადი</a:t>
            </a:r>
          </a:p>
          <a:p>
            <a:pPr marL="164127" indent="-164127">
              <a:spcAft>
                <a:spcPts val="923"/>
              </a:spcAft>
              <a:buFont typeface="Arial"/>
              <a:buChar char="•"/>
              <a:defRPr/>
            </a:pPr>
            <a:r>
              <a:rPr lang="ka-GE" sz="2000" dirty="0">
                <a:ea typeface="ＭＳ Ｐゴシック" charset="-128"/>
                <a:cs typeface="Times New Roman"/>
              </a:rPr>
              <a:t>ხშირად აზრთა სხვადასხვაობაა იმაზე, თუ რა ითვლება „მტკიცებულებად“ - სამეცნიერო, სამართლებრივი, პოლიტიკური, არასპეციალიზებული (ყოველდღური/ყოფით დონეზე გავრცელებული) მტკიცებულება</a:t>
            </a:r>
          </a:p>
          <a:p>
            <a:pPr marL="164127" indent="-164127">
              <a:spcAft>
                <a:spcPts val="923"/>
              </a:spcAft>
              <a:buFont typeface="Arial"/>
              <a:buChar char="•"/>
              <a:defRPr/>
            </a:pPr>
            <a:r>
              <a:rPr lang="ka-GE" sz="2000" dirty="0">
                <a:ea typeface="ＭＳ Ｐゴシック" charset="-128"/>
                <a:cs typeface="Times New Roman"/>
              </a:rPr>
              <a:t>მტკიცებულება შეიძლება იყოს განზოგადებადიც და კონკრეტულიც (კონტექსტუალურიც)</a:t>
            </a:r>
          </a:p>
          <a:p>
            <a:pPr marL="164127" indent="-164127">
              <a:spcAft>
                <a:spcPts val="923"/>
              </a:spcAft>
              <a:buFont typeface="Arial"/>
              <a:buChar char="•"/>
              <a:defRPr/>
            </a:pPr>
            <a:r>
              <a:rPr lang="ka-GE" sz="2000" dirty="0">
                <a:ea typeface="ＭＳ Ｐゴシック" charset="-128"/>
                <a:cs typeface="Times New Roman"/>
              </a:rPr>
              <a:t>მტკიცებულება ყოველთვის შედავებადია</a:t>
            </a:r>
            <a:endParaRPr lang="en-US" sz="2000" dirty="0">
              <a:ea typeface="ＭＳ Ｐゴシック" charset="-128"/>
              <a:cs typeface="Times New Roman"/>
            </a:endParaRPr>
          </a:p>
          <a:p>
            <a:pPr marL="175851" indent="-175851">
              <a:spcAft>
                <a:spcPts val="923"/>
              </a:spcAft>
              <a:buClr>
                <a:schemeClr val="tx1"/>
              </a:buClr>
              <a:buSzPct val="85000"/>
              <a:buFont typeface="Arial" charset="0"/>
              <a:buChar char="•"/>
              <a:defRPr/>
            </a:pPr>
            <a:r>
              <a:rPr lang="ka-GE" sz="2000" dirty="0">
                <a:ea typeface="Times New Roman" charset="0"/>
                <a:cs typeface="Times New Roman"/>
              </a:rPr>
              <a:t>ყველა </a:t>
            </a:r>
            <a:r>
              <a:rPr lang="ka-GE" sz="2000" dirty="0">
                <a:ea typeface="ＭＳ Ｐゴシック" charset="-128"/>
                <a:cs typeface="Times New Roman"/>
              </a:rPr>
              <a:t>მტკიცებულებას თანაბარი ღირებულება/საკმარისი ხარისხი არ გააჩნია - გამოქვეყნებული სამეცნიერო მტკიცებულების ჩათვლით</a:t>
            </a:r>
          </a:p>
          <a:p>
            <a:pPr marL="175851" indent="-175851">
              <a:spcAft>
                <a:spcPts val="923"/>
              </a:spcAft>
              <a:buClr>
                <a:schemeClr val="tx1"/>
              </a:buClr>
              <a:buSzPct val="85000"/>
              <a:buFont typeface="Arial" charset="0"/>
              <a:buChar char="•"/>
              <a:defRPr/>
            </a:pPr>
            <a:r>
              <a:rPr lang="ka-GE" sz="2000" dirty="0">
                <a:ea typeface="ＭＳ Ｐゴシック" charset="-128"/>
                <a:cs typeface="Times New Roman"/>
              </a:rPr>
              <a:t>ცალკეული კვლევა შეიძლება არ წარმოადგენდეს მტკიცებულებების რეალურ ბალანსს</a:t>
            </a:r>
            <a:r>
              <a:rPr lang="ka-GE" sz="2000" dirty="0">
                <a:ea typeface="Times New Roman" charset="0"/>
                <a:cs typeface="Times New Roman"/>
              </a:rPr>
              <a:t> </a:t>
            </a:r>
            <a:endParaRPr lang="en-GB" sz="2000" dirty="0">
              <a:ea typeface="Times New Roman" charset="0"/>
              <a:cs typeface="Times New Roman"/>
            </a:endParaRPr>
          </a:p>
          <a:p>
            <a:pPr marL="175851" indent="-175851">
              <a:spcAft>
                <a:spcPts val="923"/>
              </a:spcAft>
              <a:buFont typeface="Arial" charset="0"/>
              <a:buChar char="•"/>
              <a:defRPr/>
            </a:pPr>
            <a:r>
              <a:rPr lang="ka-GE" sz="2000" dirty="0">
                <a:ea typeface="Times New Roman" charset="0"/>
                <a:cs typeface="Times New Roman"/>
              </a:rPr>
              <a:t>შესაბამისად, საჭიროა </a:t>
            </a:r>
            <a:r>
              <a:rPr lang="ka-GE" sz="2000" dirty="0">
                <a:ea typeface="ＭＳ Ｐゴシック" charset="-128"/>
                <a:cs typeface="Times New Roman"/>
              </a:rPr>
              <a:t>მტკიცებულების სისტემური სინთეზი </a:t>
            </a:r>
            <a:endParaRPr lang="en-US" sz="2000" dirty="0"/>
          </a:p>
        </p:txBody>
      </p:sp>
      <p:sp>
        <p:nvSpPr>
          <p:cNvPr id="18436" name="TextBox 5"/>
          <p:cNvSpPr txBox="1">
            <a:spLocks noChangeArrowheads="1"/>
          </p:cNvSpPr>
          <p:nvPr/>
        </p:nvSpPr>
        <p:spPr bwMode="auto">
          <a:xfrm>
            <a:off x="1947553" y="176135"/>
            <a:ext cx="7980217" cy="523220"/>
          </a:xfrm>
          <a:prstGeom prst="rect">
            <a:avLst/>
          </a:prstGeom>
          <a:noFill/>
          <a:ln w="9525">
            <a:noFill/>
            <a:miter lim="800000"/>
            <a:headEnd/>
            <a:tailEnd/>
          </a:ln>
        </p:spPr>
        <p:txBody>
          <a:bodyPr wrap="square">
            <a:spAutoFit/>
          </a:bodyPr>
          <a:lstStyle/>
          <a:p>
            <a:pPr algn="ctr"/>
            <a:r>
              <a:rPr lang="ka-GE" sz="2800" b="1" dirty="0">
                <a:cs typeface="Times New Roman" pitchFamily="18" charset="0"/>
              </a:rPr>
              <a:t>მტკიცებულების რამდენიმე მახასიათებელი </a:t>
            </a:r>
            <a:endParaRPr lang="en-US" sz="2800" b="1" dirty="0">
              <a:cs typeface="Times New Roman" pitchFamily="18" charset="0"/>
            </a:endParaRPr>
          </a:p>
        </p:txBody>
      </p:sp>
      <p:sp>
        <p:nvSpPr>
          <p:cNvPr id="6" name="Slide Number Placeholder 5"/>
          <p:cNvSpPr>
            <a:spLocks noGrp="1"/>
          </p:cNvSpPr>
          <p:nvPr>
            <p:ph type="sldNum" sz="quarter" idx="12"/>
          </p:nvPr>
        </p:nvSpPr>
        <p:spPr/>
        <p:txBody>
          <a:bodyPr/>
          <a:lstStyle/>
          <a:p>
            <a:fld id="{11347195-26C9-D64A-B1D7-50AB555AB9A6}" type="slidenum">
              <a:rPr lang="en-US" smtClean="0"/>
              <a:t>25</a:t>
            </a:fld>
            <a:endParaRPr lang="en-US"/>
          </a:p>
        </p:txBody>
      </p:sp>
    </p:spTree>
    <p:extLst>
      <p:ext uri="{BB962C8B-B14F-4D97-AF65-F5344CB8AC3E}">
        <p14:creationId xmlns:p14="http://schemas.microsoft.com/office/powerpoint/2010/main" val="951446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83E8DC9-31A7-7443-926E-7EB2F08DF5B9}"/>
              </a:ext>
            </a:extLst>
          </p:cNvPr>
          <p:cNvSpPr txBox="1">
            <a:spLocks/>
          </p:cNvSpPr>
          <p:nvPr/>
        </p:nvSpPr>
        <p:spPr>
          <a:xfrm>
            <a:off x="855022" y="486889"/>
            <a:ext cx="10877799" cy="616329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800"/>
              </a:spcAft>
              <a:buFont typeface="Arial" panose="020B0604020202020204" pitchFamily="34" charset="0"/>
              <a:buChar char="•"/>
              <a:defRPr/>
            </a:pPr>
            <a:r>
              <a:rPr lang="ka-GE" sz="2400" b="1" dirty="0">
                <a:solidFill>
                  <a:schemeClr val="tx1">
                    <a:lumMod val="85000"/>
                    <a:lumOff val="15000"/>
                  </a:schemeClr>
                </a:solidFill>
                <a:latin typeface="Calibri" panose="020F0502020204030204" pitchFamily="34" charset="0"/>
                <a:cs typeface="Calibri" panose="020F0502020204030204" pitchFamily="34" charset="0"/>
              </a:rPr>
              <a:t>დამაჯერებლობა</a:t>
            </a:r>
            <a:r>
              <a:rPr lang="en-US" sz="2400" b="1" dirty="0">
                <a:solidFill>
                  <a:schemeClr val="tx1">
                    <a:lumMod val="85000"/>
                    <a:lumOff val="15000"/>
                  </a:schemeClr>
                </a:solidFill>
                <a:latin typeface="Calibri" panose="020F0502020204030204" pitchFamily="34" charset="0"/>
                <a:cs typeface="Calibri" panose="020F0502020204030204" pitchFamily="34" charset="0"/>
              </a:rPr>
              <a:t> </a:t>
            </a:r>
            <a:r>
              <a:rPr lang="en-US" sz="2400" dirty="0">
                <a:solidFill>
                  <a:schemeClr val="tx1">
                    <a:lumMod val="85000"/>
                    <a:lumOff val="15000"/>
                  </a:schemeClr>
                </a:solidFill>
                <a:latin typeface="Calibri" panose="020F0502020204030204" pitchFamily="34" charset="0"/>
                <a:cs typeface="Calibri" panose="020F0502020204030204" pitchFamily="34" charset="0"/>
              </a:rPr>
              <a:t>– </a:t>
            </a:r>
            <a:r>
              <a:rPr lang="ka-GE" sz="2400" dirty="0">
                <a:solidFill>
                  <a:schemeClr val="tx1">
                    <a:lumMod val="85000"/>
                    <a:lumOff val="15000"/>
                  </a:schemeClr>
                </a:solidFill>
                <a:latin typeface="Calibri" panose="020F0502020204030204" pitchFamily="34" charset="0"/>
                <a:cs typeface="Calibri" panose="020F0502020204030204" pitchFamily="34" charset="0"/>
              </a:rPr>
              <a:t>მეცნიერული სტანდარტები, ავტორიტეტი, ნდობა</a:t>
            </a:r>
            <a:endParaRPr lang="en-US" sz="2400" dirty="0">
              <a:solidFill>
                <a:schemeClr val="tx1">
                  <a:lumMod val="85000"/>
                  <a:lumOff val="15000"/>
                </a:schemeClr>
              </a:solidFill>
              <a:latin typeface="Calibri" panose="020F0502020204030204" pitchFamily="34" charset="0"/>
              <a:cs typeface="Calibri" panose="020F0502020204030204" pitchFamily="34" charset="0"/>
            </a:endParaRPr>
          </a:p>
          <a:p>
            <a:pPr marL="342900" indent="-342900">
              <a:spcAft>
                <a:spcPts val="1800"/>
              </a:spcAft>
              <a:buFont typeface="Arial" panose="020B0604020202020204" pitchFamily="34" charset="0"/>
              <a:buChar char="•"/>
              <a:defRPr/>
            </a:pPr>
            <a:r>
              <a:rPr lang="ka-GE" sz="2400" b="1" dirty="0">
                <a:solidFill>
                  <a:schemeClr val="tx1">
                    <a:lumMod val="85000"/>
                    <a:lumOff val="15000"/>
                  </a:schemeClr>
                </a:solidFill>
                <a:latin typeface="Calibri" panose="020F0502020204030204" pitchFamily="34" charset="0"/>
                <a:cs typeface="Calibri" panose="020F0502020204030204" pitchFamily="34" charset="0"/>
              </a:rPr>
              <a:t>შესაბამისობა </a:t>
            </a:r>
            <a:r>
              <a:rPr lang="en-US" sz="2400" dirty="0">
                <a:solidFill>
                  <a:schemeClr val="tx1">
                    <a:lumMod val="85000"/>
                    <a:lumOff val="15000"/>
                  </a:schemeClr>
                </a:solidFill>
                <a:latin typeface="Calibri" panose="020F0502020204030204" pitchFamily="34" charset="0"/>
                <a:cs typeface="Calibri" panose="020F0502020204030204" pitchFamily="34" charset="0"/>
              </a:rPr>
              <a:t>– </a:t>
            </a:r>
            <a:r>
              <a:rPr lang="ka-GE" sz="2400" dirty="0">
                <a:solidFill>
                  <a:schemeClr val="tx1">
                    <a:lumMod val="85000"/>
                    <a:lumOff val="15000"/>
                  </a:schemeClr>
                </a:solidFill>
                <a:latin typeface="Calibri" panose="020F0502020204030204" pitchFamily="34" charset="0"/>
                <a:cs typeface="Calibri" panose="020F0502020204030204" pitchFamily="34" charset="0"/>
              </a:rPr>
              <a:t>პირდაპირ პასუხობს პოლიტიკის გამოწვევებს და გადაწყვეტილების მიღების პროცესს: დროულია, თემატურია და პოლიტიკის საკითხებს ეხმაურება</a:t>
            </a:r>
          </a:p>
          <a:p>
            <a:pPr marL="342900" indent="-342900">
              <a:spcAft>
                <a:spcPts val="1800"/>
              </a:spcAft>
              <a:buFont typeface="Arial" panose="020B0604020202020204" pitchFamily="34" charset="0"/>
              <a:buChar char="•"/>
              <a:defRPr/>
            </a:pPr>
            <a:r>
              <a:rPr lang="ka-GE" sz="2400" b="1" dirty="0">
                <a:solidFill>
                  <a:schemeClr val="tx1">
                    <a:lumMod val="85000"/>
                    <a:lumOff val="15000"/>
                  </a:schemeClr>
                </a:solidFill>
                <a:latin typeface="Calibri" panose="020F0502020204030204" pitchFamily="34" charset="0"/>
                <a:cs typeface="Calibri" panose="020F0502020204030204" pitchFamily="34" charset="0"/>
              </a:rPr>
              <a:t>ლეგიტიმურობა </a:t>
            </a:r>
            <a:r>
              <a:rPr lang="en-US" sz="2400" dirty="0">
                <a:solidFill>
                  <a:schemeClr val="tx1">
                    <a:lumMod val="85000"/>
                    <a:lumOff val="15000"/>
                  </a:schemeClr>
                </a:solidFill>
                <a:latin typeface="Calibri" panose="020F0502020204030204" pitchFamily="34" charset="0"/>
                <a:cs typeface="Calibri" panose="020F0502020204030204" pitchFamily="34" charset="0"/>
              </a:rPr>
              <a:t>–  </a:t>
            </a:r>
            <a:r>
              <a:rPr lang="ka-GE" sz="2400" dirty="0">
                <a:solidFill>
                  <a:schemeClr val="tx1">
                    <a:lumMod val="85000"/>
                    <a:lumOff val="15000"/>
                  </a:schemeClr>
                </a:solidFill>
                <a:latin typeface="Calibri" panose="020F0502020204030204" pitchFamily="34" charset="0"/>
                <a:cs typeface="Calibri" panose="020F0502020204030204" pitchFamily="34" charset="0"/>
              </a:rPr>
              <a:t>სამართლიანი/მიუკერძოებელი პროცესი, რომელიც სხვადასხვა აუდიტორიის მნიშვნელოვან საკითხებს ეხმიანება</a:t>
            </a:r>
            <a:endParaRPr lang="en-US" sz="2400" dirty="0">
              <a:solidFill>
                <a:schemeClr val="tx1">
                  <a:lumMod val="85000"/>
                  <a:lumOff val="15000"/>
                </a:schemeClr>
              </a:solidFill>
              <a:latin typeface="Calibri" panose="020F0502020204030204" pitchFamily="34" charset="0"/>
              <a:cs typeface="Calibri" panose="020F0502020204030204" pitchFamily="34" charset="0"/>
            </a:endParaRPr>
          </a:p>
          <a:p>
            <a:pPr>
              <a:spcAft>
                <a:spcPts val="1200"/>
              </a:spcAft>
              <a:buFont typeface="Wingdings" pitchFamily="2" charset="2"/>
              <a:buNone/>
              <a:defRPr/>
            </a:pPr>
            <a:r>
              <a:rPr lang="ka-GE" sz="2400" i="1" dirty="0">
                <a:solidFill>
                  <a:schemeClr val="tx1">
                    <a:lumMod val="85000"/>
                    <a:lumOff val="15000"/>
                  </a:schemeClr>
                </a:solidFill>
                <a:latin typeface="Calibri" panose="020F0502020204030204" pitchFamily="34" charset="0"/>
                <a:cs typeface="Calibri" panose="020F0502020204030204" pitchFamily="34" charset="0"/>
              </a:rPr>
              <a:t>წყარო: ქეში (</a:t>
            </a:r>
            <a:r>
              <a:rPr lang="en-US" sz="2400" i="1" dirty="0">
                <a:solidFill>
                  <a:schemeClr val="tx1">
                    <a:lumMod val="85000"/>
                    <a:lumOff val="15000"/>
                  </a:schemeClr>
                </a:solidFill>
                <a:latin typeface="Calibri" panose="020F0502020204030204" pitchFamily="34" charset="0"/>
                <a:cs typeface="Calibri" panose="020F0502020204030204" pitchFamily="34" charset="0"/>
              </a:rPr>
              <a:t>Cash</a:t>
            </a:r>
            <a:r>
              <a:rPr lang="ka-GE" sz="2400" i="1" dirty="0">
                <a:solidFill>
                  <a:schemeClr val="tx1">
                    <a:lumMod val="85000"/>
                    <a:lumOff val="15000"/>
                  </a:schemeClr>
                </a:solidFill>
                <a:latin typeface="Calibri" panose="020F0502020204030204" pitchFamily="34" charset="0"/>
                <a:cs typeface="Calibri" panose="020F0502020204030204" pitchFamily="34" charset="0"/>
              </a:rPr>
              <a:t>, </a:t>
            </a:r>
            <a:r>
              <a:rPr lang="en-US" sz="2400" i="1" dirty="0">
                <a:solidFill>
                  <a:schemeClr val="tx1">
                    <a:lumMod val="85000"/>
                    <a:lumOff val="15000"/>
                  </a:schemeClr>
                </a:solidFill>
                <a:latin typeface="Calibri" panose="020F0502020204030204" pitchFamily="34" charset="0"/>
                <a:cs typeface="Calibri" panose="020F0502020204030204" pitchFamily="34" charset="0"/>
              </a:rPr>
              <a:t>2002)</a:t>
            </a:r>
            <a:endParaRPr 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D03B3EA-2E6D-DD49-A5DF-7E20BCABAFCC}"/>
              </a:ext>
            </a:extLst>
          </p:cNvPr>
          <p:cNvSpPr/>
          <p:nvPr/>
        </p:nvSpPr>
        <p:spPr>
          <a:xfrm>
            <a:off x="950027" y="486889"/>
            <a:ext cx="10186196" cy="1015663"/>
          </a:xfrm>
          <a:prstGeom prst="rect">
            <a:avLst/>
          </a:prstGeom>
        </p:spPr>
        <p:txBody>
          <a:bodyPr wrap="square">
            <a:spAutoFit/>
          </a:bodyPr>
          <a:lstStyle/>
          <a:p>
            <a:pPr algn="ctr"/>
            <a:r>
              <a:rPr lang="ka-GE" sz="3000" b="1" dirty="0">
                <a:ea typeface="ＭＳ Ｐゴシック" charset="-128"/>
                <a:cs typeface="Times New Roman"/>
              </a:rPr>
              <a:t>მტკიცებულების რა მახასიათებლები არის სასარგებლო </a:t>
            </a:r>
            <a:r>
              <a:rPr lang="ka-GE" sz="3000" b="1" dirty="0"/>
              <a:t> პოლიტიკის შემქმნელებისთვის</a:t>
            </a:r>
            <a:r>
              <a:rPr lang="sk-SK" sz="3000" b="1" dirty="0"/>
              <a:t>?</a:t>
            </a:r>
            <a:endParaRPr lang="en-US" sz="3000" b="1" dirty="0"/>
          </a:p>
        </p:txBody>
      </p:sp>
      <p:sp>
        <p:nvSpPr>
          <p:cNvPr id="7" name="Slide Number Placeholder 6"/>
          <p:cNvSpPr>
            <a:spLocks noGrp="1"/>
          </p:cNvSpPr>
          <p:nvPr>
            <p:ph type="sldNum" sz="quarter" idx="12"/>
          </p:nvPr>
        </p:nvSpPr>
        <p:spPr/>
        <p:txBody>
          <a:bodyPr/>
          <a:lstStyle/>
          <a:p>
            <a:fld id="{11347195-26C9-D64A-B1D7-50AB555AB9A6}" type="slidenum">
              <a:rPr lang="en-US" smtClean="0"/>
              <a:t>26</a:t>
            </a:fld>
            <a:endParaRPr lang="en-US"/>
          </a:p>
        </p:txBody>
      </p:sp>
    </p:spTree>
    <p:extLst>
      <p:ext uri="{BB962C8B-B14F-4D97-AF65-F5344CB8AC3E}">
        <p14:creationId xmlns:p14="http://schemas.microsoft.com/office/powerpoint/2010/main" val="25215486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6CD1786-79A9-D042-B068-7980053464D0}"/>
              </a:ext>
            </a:extLst>
          </p:cNvPr>
          <p:cNvGraphicFramePr>
            <a:graphicFrameLocks noGrp="1"/>
          </p:cNvGraphicFramePr>
          <p:nvPr/>
        </p:nvGraphicFramePr>
        <p:xfrm>
          <a:off x="899732" y="742075"/>
          <a:ext cx="10496817" cy="6027509"/>
        </p:xfrm>
        <a:graphic>
          <a:graphicData uri="http://schemas.openxmlformats.org/drawingml/2006/table">
            <a:tbl>
              <a:tblPr firstRow="1" bandRow="1">
                <a:tableStyleId>{EB344D84-9AFB-497E-A393-DC336BA19D2E}</a:tableStyleId>
              </a:tblPr>
              <a:tblGrid>
                <a:gridCol w="5102040">
                  <a:extLst>
                    <a:ext uri="{9D8B030D-6E8A-4147-A177-3AD203B41FA5}">
                      <a16:colId xmlns:a16="http://schemas.microsoft.com/office/drawing/2014/main" val="1794798741"/>
                    </a:ext>
                  </a:extLst>
                </a:gridCol>
                <a:gridCol w="5394777">
                  <a:extLst>
                    <a:ext uri="{9D8B030D-6E8A-4147-A177-3AD203B41FA5}">
                      <a16:colId xmlns:a16="http://schemas.microsoft.com/office/drawing/2014/main" val="513580260"/>
                    </a:ext>
                  </a:extLst>
                </a:gridCol>
              </a:tblGrid>
              <a:tr h="273773">
                <a:tc>
                  <a:txBody>
                    <a:bodyPr/>
                    <a:lstStyle/>
                    <a:p>
                      <a:pPr algn="ctr">
                        <a:spcAft>
                          <a:spcPts val="1200"/>
                        </a:spcAft>
                      </a:pPr>
                      <a:r>
                        <a:rPr lang="ka-GE" sz="2000" cap="none" spc="0" dirty="0">
                          <a:ln w="0"/>
                          <a:effectLst>
                            <a:outerShdw blurRad="38100" dist="25400" dir="5400000" algn="ctr" rotWithShape="0">
                              <a:srgbClr val="6E747A">
                                <a:alpha val="43000"/>
                              </a:srgbClr>
                            </a:outerShdw>
                          </a:effectLst>
                        </a:rPr>
                        <a:t>აღწერითი მტკიცებულებები</a:t>
                      </a:r>
                      <a:endParaRPr lang="en-US" sz="2000" b="0"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tc>
                  <a:txBody>
                    <a:bodyPr/>
                    <a:lstStyle/>
                    <a:p>
                      <a:pPr algn="ctr">
                        <a:spcAft>
                          <a:spcPts val="1200"/>
                        </a:spcAft>
                      </a:pPr>
                      <a:r>
                        <a:rPr lang="ka-GE" sz="2000" cap="none" spc="0" dirty="0">
                          <a:ln w="0"/>
                          <a:effectLst>
                            <a:outerShdw blurRad="38100" dist="25400" dir="5400000" algn="ctr" rotWithShape="0">
                              <a:srgbClr val="6E747A">
                                <a:alpha val="43000"/>
                              </a:srgbClr>
                            </a:outerShdw>
                          </a:effectLst>
                        </a:rPr>
                        <a:t>შეფასებითი მტკიცებულებები</a:t>
                      </a:r>
                      <a:endParaRPr lang="en-US" sz="2000" b="0"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extLst>
                  <a:ext uri="{0D108BD9-81ED-4DB2-BD59-A6C34878D82A}">
                    <a16:rowId xmlns:a16="http://schemas.microsoft.com/office/drawing/2014/main" val="4043361215"/>
                  </a:ext>
                </a:extLst>
              </a:tr>
              <a:tr h="522040">
                <a:tc>
                  <a:txBody>
                    <a:bodyPr/>
                    <a:lstStyle/>
                    <a:p>
                      <a:pPr>
                        <a:spcAft>
                          <a:spcPts val="0"/>
                        </a:spcAft>
                      </a:pPr>
                      <a:r>
                        <a:rPr lang="ka-GE" sz="1400" b="1" cap="none" spc="0" dirty="0">
                          <a:ln w="0"/>
                          <a:effectLst>
                            <a:outerShdw blurRad="38100" dist="25400" dir="5400000" algn="ctr" rotWithShape="0">
                              <a:srgbClr val="6E747A">
                                <a:alpha val="43000"/>
                              </a:srgbClr>
                            </a:outerShdw>
                          </a:effectLst>
                        </a:rPr>
                        <a:t>მოსახლეობის აღწერის მონაცემები</a:t>
                      </a:r>
                      <a:r>
                        <a:rPr lang="ka-GE" sz="1400" b="1" cap="none" spc="0" baseline="0" dirty="0">
                          <a:ln w="0"/>
                          <a:effectLst>
                            <a:outerShdw blurRad="38100" dist="25400" dir="5400000" algn="ctr" rotWithShape="0">
                              <a:srgbClr val="6E747A">
                                <a:alpha val="43000"/>
                              </a:srgbClr>
                            </a:outerShdw>
                          </a:effectLst>
                        </a:rPr>
                        <a:t> </a:t>
                      </a:r>
                      <a:endParaRPr lang="en-US" sz="1400" b="1"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tc>
                  <a:txBody>
                    <a:bodyPr/>
                    <a:lstStyle/>
                    <a:p>
                      <a:pPr marL="317500" indent="-133350">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ექსპერიმენტული მონაცემები</a:t>
                      </a:r>
                    </a:p>
                    <a:p>
                      <a:pPr marL="317500" indent="-133350">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შემთხვევითი შერჩევის (</a:t>
                      </a:r>
                      <a:r>
                        <a:rPr lang="ka-GE" sz="1400" cap="none" spc="0" dirty="0" err="1">
                          <a:ln w="0"/>
                          <a:effectLst>
                            <a:outerShdw blurRad="38100" dist="25400" dir="5400000" algn="ctr" rotWithShape="0">
                              <a:srgbClr val="6E747A">
                                <a:alpha val="43000"/>
                              </a:srgbClr>
                            </a:outerShdw>
                          </a:effectLst>
                        </a:rPr>
                        <a:t>რანდომიზებული</a:t>
                      </a:r>
                      <a:r>
                        <a:rPr lang="ka-GE" sz="1400" cap="none" spc="0" dirty="0">
                          <a:ln w="0"/>
                          <a:effectLst>
                            <a:outerShdw blurRad="38100" dist="25400" dir="5400000" algn="ctr" rotWithShape="0">
                              <a:srgbClr val="6E747A">
                                <a:alpha val="43000"/>
                              </a:srgbClr>
                            </a:outerShdw>
                          </a:effectLst>
                        </a:rPr>
                        <a:t>) კონტროლირებადი ტესტები</a:t>
                      </a:r>
                      <a:endParaRPr lang="en-US" sz="1400" b="0"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extLst>
                  <a:ext uri="{0D108BD9-81ED-4DB2-BD59-A6C34878D82A}">
                    <a16:rowId xmlns:a16="http://schemas.microsoft.com/office/drawing/2014/main" val="3345389503"/>
                  </a:ext>
                </a:extLst>
              </a:tr>
              <a:tr h="1139647">
                <a:tc>
                  <a:txBody>
                    <a:bodyPr/>
                    <a:lstStyle/>
                    <a:p>
                      <a:pPr>
                        <a:spcBef>
                          <a:spcPts val="0"/>
                        </a:spcBef>
                        <a:spcAft>
                          <a:spcPts val="0"/>
                        </a:spcAft>
                      </a:pPr>
                      <a:r>
                        <a:rPr lang="ka-GE" sz="1400" b="1" cap="none" spc="0" dirty="0">
                          <a:ln w="0"/>
                          <a:effectLst>
                            <a:outerShdw blurRad="38100" dist="25400" dir="5400000" algn="ctr" rotWithShape="0">
                              <a:srgbClr val="6E747A">
                                <a:alpha val="43000"/>
                              </a:srgbClr>
                            </a:outerShdw>
                          </a:effectLst>
                        </a:rPr>
                        <a:t>გამოკვლევის/გამოკითხვის მონაცემები </a:t>
                      </a:r>
                      <a:endParaRPr lang="en-US" sz="1400" b="1" cap="none" spc="0" dirty="0">
                        <a:ln w="0"/>
                        <a:effectLst>
                          <a:outerShdw blurRad="38100" dist="25400" dir="5400000" algn="ctr" rotWithShape="0">
                            <a:srgbClr val="6E747A">
                              <a:alpha val="43000"/>
                            </a:srgbClr>
                          </a:outerShdw>
                        </a:effectLst>
                      </a:endParaRPr>
                    </a:p>
                    <a:p>
                      <a:pPr marL="223838" lvl="0" indent="-212725">
                        <a:buFont typeface="Arial" panose="020B0604020202020204" pitchFamily="34" charset="0"/>
                        <a:buChar char="•"/>
                        <a:tabLst/>
                      </a:pPr>
                      <a:r>
                        <a:rPr lang="ka-GE" sz="1400" dirty="0"/>
                        <a:t>საქართველოს შინამეურნეობების ინტეგრირებული კვლევა</a:t>
                      </a:r>
                    </a:p>
                    <a:p>
                      <a:pPr marL="223838" lvl="0" indent="-212725">
                        <a:buFont typeface="Arial" panose="020B0604020202020204" pitchFamily="34" charset="0"/>
                        <a:buChar char="•"/>
                        <a:tabLst/>
                      </a:pPr>
                      <a:r>
                        <a:rPr lang="ka-GE" sz="1400" dirty="0"/>
                        <a:t>საქართველოს სამუშაო ძალის ეროვნული კვლევა</a:t>
                      </a:r>
                    </a:p>
                    <a:p>
                      <a:pPr marL="223838" lvl="0" indent="-212725">
                        <a:buFont typeface="Arial" panose="020B0604020202020204" pitchFamily="34" charset="0"/>
                        <a:buChar char="•"/>
                        <a:tabLst/>
                      </a:pPr>
                      <a:r>
                        <a:rPr lang="ka-GE" sz="1400" dirty="0"/>
                        <a:t>საქართველოს შინამეურნეობების დანახარჯების კვლევა</a:t>
                      </a:r>
                    </a:p>
                    <a:p>
                      <a:pPr marL="223838" lvl="0" indent="-212725">
                        <a:buFont typeface="Arial" panose="020B0604020202020204" pitchFamily="34" charset="0"/>
                        <a:buChar char="•"/>
                        <a:tabLst/>
                      </a:pPr>
                      <a:r>
                        <a:rPr lang="ka-GE" sz="1400" dirty="0"/>
                        <a:t>მსოფლიო ბანკი - ქვეყნის კვლევა 2016 - საქართველო</a:t>
                      </a:r>
                      <a:endParaRPr lang="en-US" sz="1400" dirty="0"/>
                    </a:p>
                  </a:txBody>
                  <a:tcPr marL="43591" marR="43591" marT="21796" marB="21796"/>
                </a:tc>
                <a:tc>
                  <a:txBody>
                    <a:bodyPr/>
                    <a:lstStyle/>
                    <a:p>
                      <a:pPr marL="357188" indent="-173038">
                        <a:spcAft>
                          <a:spcPts val="0"/>
                        </a:spcAft>
                        <a:tabLst/>
                      </a:pPr>
                      <a:r>
                        <a:rPr lang="ka-GE" sz="1400" b="1" cap="none" spc="0" dirty="0">
                          <a:ln w="0"/>
                          <a:effectLst>
                            <a:outerShdw blurRad="38100" dist="25400" dir="5400000" algn="ctr" rotWithShape="0">
                              <a:srgbClr val="6E747A">
                                <a:alpha val="43000"/>
                              </a:srgbClr>
                            </a:outerShdw>
                          </a:effectLst>
                        </a:rPr>
                        <a:t>კვაზი ექსპერიმენტული მონაცემები</a:t>
                      </a:r>
                    </a:p>
                    <a:p>
                      <a:pPr marL="469900" indent="-285750">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დროის შეწყვეტილი მწკრივები</a:t>
                      </a:r>
                      <a:endParaRPr lang="en-US" sz="1400" cap="none" spc="0" dirty="0">
                        <a:ln w="0"/>
                        <a:effectLst>
                          <a:outerShdw blurRad="38100" dist="25400" dir="5400000" algn="ctr" rotWithShape="0">
                            <a:srgbClr val="6E747A">
                              <a:alpha val="43000"/>
                            </a:srgbClr>
                          </a:outerShdw>
                        </a:effectLst>
                      </a:endParaRPr>
                    </a:p>
                    <a:p>
                      <a:pPr marL="357188" indent="-173038">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შედარებების თანხვედრა</a:t>
                      </a:r>
                      <a:endParaRPr lang="en-US" sz="1400" cap="none" spc="0" dirty="0">
                        <a:ln w="0"/>
                        <a:effectLst>
                          <a:outerShdw blurRad="38100" dist="25400" dir="5400000" algn="ctr" rotWithShape="0">
                            <a:srgbClr val="6E747A">
                              <a:alpha val="43000"/>
                            </a:srgbClr>
                          </a:outerShdw>
                        </a:effectLst>
                      </a:endParaRPr>
                    </a:p>
                    <a:p>
                      <a:pPr marL="357188" indent="-173038">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განსხვავებები</a:t>
                      </a:r>
                      <a:r>
                        <a:rPr lang="ka-GE" sz="1400" cap="none" spc="0" baseline="0" dirty="0">
                          <a:ln w="0"/>
                          <a:effectLst>
                            <a:outerShdw blurRad="38100" dist="25400" dir="5400000" algn="ctr" rotWithShape="0">
                              <a:srgbClr val="6E747A">
                                <a:alpha val="43000"/>
                              </a:srgbClr>
                            </a:outerShdw>
                          </a:effectLst>
                        </a:rPr>
                        <a:t> განსხვავებებში </a:t>
                      </a:r>
                      <a:endParaRPr lang="en-US" sz="1400" cap="none" spc="0" dirty="0">
                        <a:ln w="0"/>
                        <a:effectLst>
                          <a:outerShdw blurRad="38100" dist="25400" dir="5400000" algn="ctr" rotWithShape="0">
                            <a:srgbClr val="6E747A">
                              <a:alpha val="43000"/>
                            </a:srgbClr>
                          </a:outerShdw>
                        </a:effectLst>
                      </a:endParaRPr>
                    </a:p>
                    <a:p>
                      <a:pPr marL="357188" indent="-173038">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რეგრესიული წყვეტის დიზაინი</a:t>
                      </a:r>
                      <a:endParaRPr lang="en-US" sz="1400" b="0"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extLst>
                  <a:ext uri="{0D108BD9-81ED-4DB2-BD59-A6C34878D82A}">
                    <a16:rowId xmlns:a16="http://schemas.microsoft.com/office/drawing/2014/main" val="3067901137"/>
                  </a:ext>
                </a:extLst>
              </a:tr>
              <a:tr h="1143857">
                <a:tc>
                  <a:txBody>
                    <a:bodyPr/>
                    <a:lstStyle/>
                    <a:p>
                      <a:pPr>
                        <a:spcBef>
                          <a:spcPts val="0"/>
                        </a:spcBef>
                        <a:spcAft>
                          <a:spcPts val="0"/>
                        </a:spcAft>
                      </a:pPr>
                      <a:r>
                        <a:rPr lang="ka-GE" sz="1400" b="1" cap="none" spc="0" dirty="0">
                          <a:ln w="0"/>
                          <a:effectLst>
                            <a:outerShdw blurRad="38100" dist="25400" dir="5400000" algn="ctr" rotWithShape="0">
                              <a:srgbClr val="6E747A">
                                <a:alpha val="43000"/>
                              </a:srgbClr>
                            </a:outerShdw>
                          </a:effectLst>
                        </a:rPr>
                        <a:t>ადმინისტრაციული მონაცემები </a:t>
                      </a:r>
                      <a:endParaRPr lang="en-US" sz="1400" b="1" cap="none" spc="0" dirty="0">
                        <a:ln w="0"/>
                        <a:effectLst>
                          <a:outerShdw blurRad="38100" dist="25400" dir="5400000" algn="ctr" rotWithShape="0">
                            <a:srgbClr val="6E747A">
                              <a:alpha val="43000"/>
                            </a:srgbClr>
                          </a:outerShdw>
                        </a:effectLst>
                      </a:endParaRPr>
                    </a:p>
                    <a:p>
                      <a:pPr marL="223838" marR="0" lvl="0" indent="-223838"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ka-GE" sz="1400" u="none" strike="noStrike" kern="1200" cap="none" spc="0" normalizeH="0" baseline="0" noProof="0" dirty="0">
                          <a:ln w="0"/>
                          <a:effectLst>
                            <a:outerShdw blurRad="38100" dist="25400" dir="5400000" algn="ctr" rotWithShape="0">
                              <a:srgbClr val="6E747A">
                                <a:alpha val="43000"/>
                              </a:srgbClr>
                            </a:outerShdw>
                          </a:effectLst>
                          <a:uLnTx/>
                          <a:uFillTx/>
                        </a:rPr>
                        <a:t>მშპ და სხვა ეროვნული ეკონომიკური მო ნაცემები</a:t>
                      </a:r>
                    </a:p>
                    <a:p>
                      <a:pPr marL="223838" marR="0" lvl="0" indent="-223838"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ka-GE" sz="1400" u="none" strike="noStrike" kern="1200" cap="none" spc="0" normalizeH="0" baseline="0" noProof="0" dirty="0">
                          <a:ln w="0"/>
                          <a:effectLst>
                            <a:outerShdw blurRad="38100" dist="25400" dir="5400000" algn="ctr" rotWithShape="0">
                              <a:srgbClr val="6E747A">
                                <a:alpha val="43000"/>
                              </a:srgbClr>
                            </a:outerShdw>
                          </a:effectLst>
                          <a:uLnTx/>
                          <a:uFillTx/>
                        </a:rPr>
                        <a:t>სისხლის სამართლის სტატისტიკა</a:t>
                      </a:r>
                    </a:p>
                    <a:p>
                      <a:pPr marL="223838" marR="0" lvl="0" indent="-223838"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ka-GE" sz="1400" u="none" strike="noStrike" kern="1200" cap="none" spc="0" normalizeH="0" baseline="0" noProof="0" dirty="0">
                          <a:ln w="0"/>
                          <a:effectLst>
                            <a:outerShdw blurRad="38100" dist="25400" dir="5400000" algn="ctr" rotWithShape="0">
                              <a:srgbClr val="6E747A">
                                <a:alpha val="43000"/>
                              </a:srgbClr>
                            </a:outerShdw>
                          </a:effectLst>
                          <a:uLnTx/>
                          <a:uFillTx/>
                        </a:rPr>
                        <a:t>ადმინისტრაციული სამართალდარღვევები</a:t>
                      </a:r>
                    </a:p>
                    <a:p>
                      <a:pPr marL="223838" marR="0" lvl="0" indent="-223838"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ka-GE" sz="1400" u="none" strike="noStrike" kern="1200" cap="none" spc="0" normalizeH="0" baseline="0" noProof="0" dirty="0">
                          <a:ln w="0"/>
                          <a:effectLst>
                            <a:outerShdw blurRad="38100" dist="25400" dir="5400000" algn="ctr" rotWithShape="0">
                              <a:srgbClr val="6E747A">
                                <a:alpha val="43000"/>
                              </a:srgbClr>
                            </a:outerShdw>
                          </a:effectLst>
                          <a:uLnTx/>
                          <a:uFillTx/>
                        </a:rPr>
                        <a:t>ჩარიცხვა ზოგადსაგანმანათლებლო სკოლებში</a:t>
                      </a:r>
                      <a:r>
                        <a:rPr kumimoji="0" lang="en-US" sz="1400" u="none" strike="noStrike" kern="1200" cap="none" spc="0" normalizeH="0" baseline="0" noProof="0" dirty="0">
                          <a:ln w="0"/>
                          <a:effectLst>
                            <a:outerShdw blurRad="38100" dist="25400" dir="5400000" algn="ctr" rotWithShape="0">
                              <a:srgbClr val="6E747A">
                                <a:alpha val="43000"/>
                              </a:srgbClr>
                            </a:outerShdw>
                          </a:effectLst>
                          <a:uLnTx/>
                          <a:uFillTx/>
                        </a:rPr>
                        <a:t>.</a:t>
                      </a:r>
                      <a:endParaRPr kumimoji="0" lang="en-US" sz="14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endParaRPr>
                    </a:p>
                  </a:txBody>
                  <a:tcPr marL="43591" marR="43591" marT="21796" marB="21796"/>
                </a:tc>
                <a:tc>
                  <a:txBody>
                    <a:bodyPr/>
                    <a:lstStyle/>
                    <a:p>
                      <a:pPr marL="357188" indent="-173038">
                        <a:spcAft>
                          <a:spcPts val="0"/>
                        </a:spcAft>
                        <a:tabLst/>
                      </a:pPr>
                      <a:r>
                        <a:rPr lang="ka-GE" sz="1400" b="1" cap="none" spc="0" dirty="0">
                          <a:ln w="0"/>
                          <a:effectLst>
                            <a:outerShdw blurRad="38100" dist="25400" dir="5400000" algn="ctr" rotWithShape="0">
                              <a:srgbClr val="6E747A">
                                <a:alpha val="43000"/>
                              </a:srgbClr>
                            </a:outerShdw>
                          </a:effectLst>
                        </a:rPr>
                        <a:t>ეკონომიკური შეფასების მონაცემები</a:t>
                      </a:r>
                      <a:endParaRPr lang="en-US" sz="1400" b="1" cap="none" spc="0" dirty="0">
                        <a:ln w="0"/>
                        <a:effectLst>
                          <a:outerShdw blurRad="38100" dist="25400" dir="5400000" algn="ctr" rotWithShape="0">
                            <a:srgbClr val="6E747A">
                              <a:alpha val="43000"/>
                            </a:srgbClr>
                          </a:outerShdw>
                        </a:effectLst>
                      </a:endParaRPr>
                    </a:p>
                    <a:p>
                      <a:pPr marL="357188" indent="-173038">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ხარჯ-ეფექტურობის ანალიზი </a:t>
                      </a:r>
                      <a:endParaRPr lang="en-US" sz="1400" cap="none" spc="0" dirty="0">
                        <a:ln w="0"/>
                        <a:effectLst>
                          <a:outerShdw blurRad="38100" dist="25400" dir="5400000" algn="ctr" rotWithShape="0">
                            <a:srgbClr val="6E747A">
                              <a:alpha val="43000"/>
                            </a:srgbClr>
                          </a:outerShdw>
                        </a:effectLst>
                      </a:endParaRPr>
                    </a:p>
                    <a:p>
                      <a:pPr marL="357188" indent="-173038">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ხარჯ-სარგებლის ანალიზი</a:t>
                      </a:r>
                      <a:endParaRPr lang="en-US" sz="1400" cap="none" spc="0" dirty="0">
                        <a:ln w="0"/>
                        <a:effectLst>
                          <a:outerShdw blurRad="38100" dist="25400" dir="5400000" algn="ctr" rotWithShape="0">
                            <a:srgbClr val="6E747A">
                              <a:alpha val="43000"/>
                            </a:srgbClr>
                          </a:outerShdw>
                        </a:effectLst>
                      </a:endParaRPr>
                    </a:p>
                    <a:p>
                      <a:pPr marL="357188" indent="-173038">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ხარჯ-</a:t>
                      </a:r>
                      <a:r>
                        <a:rPr lang="ka-GE" sz="1400" cap="none" spc="0" dirty="0" err="1">
                          <a:ln w="0"/>
                          <a:effectLst>
                            <a:outerShdw blurRad="38100" dist="25400" dir="5400000" algn="ctr" rotWithShape="0">
                              <a:srgbClr val="6E747A">
                                <a:alpha val="43000"/>
                              </a:srgbClr>
                            </a:outerShdw>
                          </a:effectLst>
                        </a:rPr>
                        <a:t>უტილიტური</a:t>
                      </a:r>
                      <a:r>
                        <a:rPr lang="ka-GE" sz="1400" cap="none" spc="0" dirty="0">
                          <a:ln w="0"/>
                          <a:effectLst>
                            <a:outerShdw blurRad="38100" dist="25400" dir="5400000" algn="ctr" rotWithShape="0">
                              <a:srgbClr val="6E747A">
                                <a:alpha val="43000"/>
                              </a:srgbClr>
                            </a:outerShdw>
                          </a:effectLst>
                        </a:rPr>
                        <a:t> ანალიზი </a:t>
                      </a:r>
                      <a:endParaRPr lang="en-US" sz="1400" b="0"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extLst>
                  <a:ext uri="{0D108BD9-81ED-4DB2-BD59-A6C34878D82A}">
                    <a16:rowId xmlns:a16="http://schemas.microsoft.com/office/drawing/2014/main" val="1767404051"/>
                  </a:ext>
                </a:extLst>
              </a:tr>
              <a:tr h="1551386">
                <a:tc>
                  <a:txBody>
                    <a:bodyPr/>
                    <a:lstStyle/>
                    <a:p>
                      <a:pPr>
                        <a:spcAft>
                          <a:spcPts val="0"/>
                        </a:spcAft>
                      </a:pPr>
                      <a:r>
                        <a:rPr lang="ka-GE" sz="1400" b="1" cap="none" spc="0" dirty="0">
                          <a:ln w="0"/>
                          <a:effectLst>
                            <a:outerShdw blurRad="38100" dist="25400" dir="5400000" algn="ctr" rotWithShape="0">
                              <a:srgbClr val="6E747A">
                                <a:alpha val="43000"/>
                              </a:srgbClr>
                            </a:outerShdw>
                          </a:effectLst>
                        </a:rPr>
                        <a:t>თვისებრივი მონაცემები</a:t>
                      </a:r>
                    </a:p>
                    <a:p>
                      <a:pPr marL="285750" indent="-285750">
                        <a:spcAft>
                          <a:spcPts val="0"/>
                        </a:spcAft>
                        <a:buFont typeface="Arial" panose="020B0604020202020204" pitchFamily="34" charset="0"/>
                        <a:buChar char="•"/>
                      </a:pPr>
                      <a:r>
                        <a:rPr lang="ka-GE" sz="1400" cap="none" spc="0" dirty="0">
                          <a:ln w="0"/>
                          <a:effectLst>
                            <a:outerShdw blurRad="38100" dist="25400" dir="5400000" algn="ctr" rotWithShape="0">
                              <a:srgbClr val="6E747A">
                                <a:alpha val="43000"/>
                              </a:srgbClr>
                            </a:outerShdw>
                          </a:effectLst>
                        </a:rPr>
                        <a:t>სიღრმისეული ინტერვიუს მონაცემები</a:t>
                      </a:r>
                    </a:p>
                    <a:p>
                      <a:pPr marL="285750" indent="-285750">
                        <a:spcAft>
                          <a:spcPts val="0"/>
                        </a:spcAft>
                        <a:buFont typeface="Arial" panose="020B0604020202020204" pitchFamily="34" charset="0"/>
                        <a:buChar char="•"/>
                      </a:pPr>
                      <a:r>
                        <a:rPr lang="ka-GE" sz="1400" cap="none" spc="0" dirty="0">
                          <a:ln w="0"/>
                          <a:effectLst>
                            <a:outerShdw blurRad="38100" dist="25400" dir="5400000" algn="ctr" rotWithShape="0">
                              <a:srgbClr val="6E747A">
                                <a:alpha val="43000"/>
                              </a:srgbClr>
                            </a:outerShdw>
                          </a:effectLst>
                        </a:rPr>
                        <a:t>ფოკუს ჯგუფების მონაცემები</a:t>
                      </a:r>
                    </a:p>
                    <a:p>
                      <a:pPr marL="285750" indent="-285750">
                        <a:spcAft>
                          <a:spcPts val="0"/>
                        </a:spcAft>
                        <a:buFont typeface="Arial" panose="020B0604020202020204" pitchFamily="34" charset="0"/>
                        <a:buChar char="•"/>
                      </a:pPr>
                      <a:r>
                        <a:rPr lang="ka-GE" sz="1400" cap="none" spc="0" dirty="0">
                          <a:ln w="0"/>
                          <a:effectLst>
                            <a:outerShdw blurRad="38100" dist="25400" dir="5400000" algn="ctr" rotWithShape="0">
                              <a:srgbClr val="6E747A">
                                <a:alpha val="43000"/>
                              </a:srgbClr>
                            </a:outerShdw>
                          </a:effectLst>
                        </a:rPr>
                        <a:t>დაკვირვების / </a:t>
                      </a:r>
                      <a:r>
                        <a:rPr lang="ka-GE" sz="1400" cap="none" spc="0" dirty="0" err="1">
                          <a:ln w="0"/>
                          <a:effectLst>
                            <a:outerShdw blurRad="38100" dist="25400" dir="5400000" algn="ctr" rotWithShape="0">
                              <a:srgbClr val="6E747A">
                                <a:alpha val="43000"/>
                              </a:srgbClr>
                            </a:outerShdw>
                          </a:effectLst>
                        </a:rPr>
                        <a:t>მონაწილეობითი</a:t>
                      </a:r>
                      <a:r>
                        <a:rPr lang="ka-GE" sz="1400" cap="none" spc="0" dirty="0">
                          <a:ln w="0"/>
                          <a:effectLst>
                            <a:outerShdw blurRad="38100" dist="25400" dir="5400000" algn="ctr" rotWithShape="0">
                              <a:srgbClr val="6E747A">
                                <a:alpha val="43000"/>
                              </a:srgbClr>
                            </a:outerShdw>
                          </a:effectLst>
                        </a:rPr>
                        <a:t> დაკვირვების მონაცემები</a:t>
                      </a:r>
                    </a:p>
                    <a:p>
                      <a:pPr marL="285750" indent="-285750">
                        <a:spcAft>
                          <a:spcPts val="0"/>
                        </a:spcAft>
                        <a:buFont typeface="Arial" panose="020B0604020202020204" pitchFamily="34" charset="0"/>
                        <a:buChar char="•"/>
                      </a:pPr>
                      <a:r>
                        <a:rPr lang="ka-GE" sz="1400" cap="none" spc="0" dirty="0">
                          <a:ln w="0"/>
                          <a:effectLst>
                            <a:outerShdw blurRad="38100" dist="25400" dir="5400000" algn="ctr" rotWithShape="0">
                              <a:srgbClr val="6E747A">
                                <a:alpha val="43000"/>
                              </a:srgbClr>
                            </a:outerShdw>
                          </a:effectLst>
                        </a:rPr>
                        <a:t>ეთნოგრაფიული კვლევის მონაცემები</a:t>
                      </a:r>
                    </a:p>
                    <a:p>
                      <a:pPr marL="285750" indent="-285750">
                        <a:spcAft>
                          <a:spcPts val="0"/>
                        </a:spcAft>
                        <a:buFont typeface="Arial" panose="020B0604020202020204" pitchFamily="34" charset="0"/>
                        <a:buChar char="•"/>
                      </a:pPr>
                      <a:r>
                        <a:rPr lang="ka-GE" sz="1400" cap="none" spc="0" dirty="0">
                          <a:ln w="0"/>
                          <a:effectLst>
                            <a:outerShdw blurRad="38100" dist="25400" dir="5400000" algn="ctr" rotWithShape="0">
                              <a:srgbClr val="6E747A">
                                <a:alpha val="43000"/>
                              </a:srgbClr>
                            </a:outerShdw>
                          </a:effectLst>
                        </a:rPr>
                        <a:t>დოკუმენტის ანალიზის მონაცემები</a:t>
                      </a:r>
                    </a:p>
                    <a:p>
                      <a:pPr marL="285750" indent="-285750">
                        <a:spcAft>
                          <a:spcPts val="0"/>
                        </a:spcAft>
                        <a:buFont typeface="Arial" panose="020B0604020202020204" pitchFamily="34" charset="0"/>
                        <a:buChar char="•"/>
                      </a:pPr>
                      <a:r>
                        <a:rPr lang="ka-GE" sz="1400" cap="none" spc="0" dirty="0">
                          <a:ln w="0"/>
                          <a:effectLst>
                            <a:outerShdw blurRad="38100" dist="25400" dir="5400000" algn="ctr" rotWithShape="0">
                              <a:srgbClr val="6E747A">
                                <a:alpha val="43000"/>
                              </a:srgbClr>
                            </a:outerShdw>
                          </a:effectLst>
                        </a:rPr>
                        <a:t>შემთხვევის შესწავლის მონაცემები</a:t>
                      </a:r>
                      <a:endParaRPr lang="en-US" sz="1400" b="0"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tc>
                  <a:txBody>
                    <a:bodyPr/>
                    <a:lstStyle/>
                    <a:p>
                      <a:pPr marL="357188" indent="-214313">
                        <a:spcAft>
                          <a:spcPts val="0"/>
                        </a:spcAft>
                        <a:tabLst/>
                      </a:pPr>
                      <a:r>
                        <a:rPr lang="ka-GE" sz="1400" cap="none" spc="0" dirty="0">
                          <a:ln w="0"/>
                          <a:effectLst>
                            <a:outerShdw blurRad="38100" dist="25400" dir="5400000" algn="ctr" rotWithShape="0">
                              <a:srgbClr val="6E747A">
                                <a:alpha val="43000"/>
                              </a:srgbClr>
                            </a:outerShdw>
                          </a:effectLst>
                        </a:rPr>
                        <a:t>მტკიცებულების სინთეზი</a:t>
                      </a:r>
                      <a:r>
                        <a:rPr lang="en-US" sz="1400" cap="none" spc="0" dirty="0">
                          <a:ln w="0"/>
                          <a:effectLst>
                            <a:outerShdw blurRad="38100" dist="25400" dir="5400000" algn="ctr" rotWithShape="0">
                              <a:srgbClr val="6E747A">
                                <a:alpha val="43000"/>
                              </a:srgbClr>
                            </a:outerShdw>
                          </a:effectLst>
                        </a:rPr>
                        <a:t>: </a:t>
                      </a:r>
                    </a:p>
                    <a:p>
                      <a:pPr marL="357188" indent="-214313">
                        <a:spcAft>
                          <a:spcPts val="0"/>
                        </a:spcAft>
                        <a:buFont typeface="Arial" panose="020B0604020202020204" pitchFamily="34" charset="0"/>
                        <a:buChar char="•"/>
                        <a:tabLst/>
                      </a:pPr>
                      <a:r>
                        <a:rPr lang="ka-GE" sz="1400" cap="none" spc="0" dirty="0">
                          <a:ln w="0"/>
                          <a:effectLst>
                            <a:outerShdw blurRad="38100" dist="25400" dir="5400000" algn="ctr" rotWithShape="0">
                              <a:srgbClr val="6E747A">
                                <a:alpha val="43000"/>
                              </a:srgbClr>
                            </a:outerShdw>
                          </a:effectLst>
                        </a:rPr>
                        <a:t>სტატისტიკური მეტა ანალიზი </a:t>
                      </a:r>
                      <a:endParaRPr lang="en-US" sz="1400" b="0"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extLst>
                  <a:ext uri="{0D108BD9-81ED-4DB2-BD59-A6C34878D82A}">
                    <a16:rowId xmlns:a16="http://schemas.microsoft.com/office/drawing/2014/main" val="117093670"/>
                  </a:ext>
                </a:extLst>
              </a:tr>
              <a:tr h="933778">
                <a:tc>
                  <a:txBody>
                    <a:bodyPr/>
                    <a:lstStyle/>
                    <a:p>
                      <a:pPr>
                        <a:spcAft>
                          <a:spcPts val="0"/>
                        </a:spcAft>
                      </a:pPr>
                      <a:r>
                        <a:rPr lang="ka-GE" sz="1400" b="1" cap="none" spc="0" dirty="0">
                          <a:ln w="0"/>
                          <a:effectLst>
                            <a:outerShdw blurRad="38100" dist="25400" dir="5400000" algn="ctr" rotWithShape="0">
                              <a:srgbClr val="6E747A">
                                <a:alpha val="43000"/>
                              </a:srgbClr>
                            </a:outerShdw>
                          </a:effectLst>
                        </a:rPr>
                        <a:t>მტკიცებულებების სინთეზი:</a:t>
                      </a:r>
                    </a:p>
                    <a:p>
                      <a:pPr marL="285750" indent="-285750">
                        <a:spcAft>
                          <a:spcPts val="0"/>
                        </a:spcAft>
                        <a:buFont typeface="Arial" panose="020B0604020202020204" pitchFamily="34" charset="0"/>
                        <a:buChar char="•"/>
                      </a:pPr>
                      <a:r>
                        <a:rPr lang="ka-GE" sz="1400" cap="none" spc="0">
                          <a:ln w="0"/>
                          <a:effectLst>
                            <a:outerShdw blurRad="38100" dist="25400" dir="5400000" algn="ctr" rotWithShape="0">
                              <a:srgbClr val="6E747A">
                                <a:alpha val="43000"/>
                              </a:srgbClr>
                            </a:outerShdw>
                          </a:effectLst>
                        </a:rPr>
                        <a:t>ნარატიული სინთეზის მონაცემები</a:t>
                      </a:r>
                    </a:p>
                    <a:p>
                      <a:pPr marL="285750" indent="-285750">
                        <a:spcAft>
                          <a:spcPts val="0"/>
                        </a:spcAft>
                        <a:buFont typeface="Arial" panose="020B0604020202020204" pitchFamily="34" charset="0"/>
                        <a:buChar char="•"/>
                      </a:pPr>
                      <a:r>
                        <a:rPr lang="ka-GE" sz="1400" cap="none" spc="0">
                          <a:ln w="0"/>
                          <a:effectLst>
                            <a:outerShdw blurRad="38100" dist="25400" dir="5400000" algn="ctr" rotWithShape="0">
                              <a:srgbClr val="6E747A">
                                <a:alpha val="43000"/>
                              </a:srgbClr>
                            </a:outerShdw>
                          </a:effectLst>
                        </a:rPr>
                        <a:t>თვისობრივი სინთეზის მონაცემები</a:t>
                      </a:r>
                    </a:p>
                    <a:p>
                      <a:pPr marL="285750" indent="-285750">
                        <a:spcAft>
                          <a:spcPts val="0"/>
                        </a:spcAft>
                        <a:buFont typeface="Arial" panose="020B0604020202020204" pitchFamily="34" charset="0"/>
                        <a:buChar char="•"/>
                      </a:pPr>
                      <a:r>
                        <a:rPr lang="ka-GE" sz="1400" cap="none" spc="0">
                          <a:ln w="0"/>
                          <a:effectLst>
                            <a:outerShdw blurRad="38100" dist="25400" dir="5400000" algn="ctr" rotWithShape="0">
                              <a:srgbClr val="6E747A">
                                <a:alpha val="43000"/>
                              </a:srgbClr>
                            </a:outerShdw>
                          </a:effectLst>
                        </a:rPr>
                        <a:t>მტკიცებულებების ჩავარდნის რუკის მონაცემები</a:t>
                      </a:r>
                      <a:endParaRPr lang="en-US" sz="1400" b="0"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tc>
                  <a:txBody>
                    <a:bodyPr/>
                    <a:lstStyle/>
                    <a:p>
                      <a:pPr>
                        <a:spcAft>
                          <a:spcPts val="0"/>
                        </a:spcAft>
                      </a:pPr>
                      <a:endParaRPr lang="en-US" sz="1400" b="0" cap="none" spc="0" dirty="0">
                        <a:ln w="0"/>
                        <a:solidFill>
                          <a:schemeClr val="accent1"/>
                        </a:solidFill>
                        <a:effectLst>
                          <a:outerShdw blurRad="38100" dist="25400" dir="5400000" algn="ctr" rotWithShape="0">
                            <a:srgbClr val="6E747A">
                              <a:alpha val="43000"/>
                            </a:srgbClr>
                          </a:outerShdw>
                        </a:effectLst>
                      </a:endParaRPr>
                    </a:p>
                  </a:txBody>
                  <a:tcPr marL="43591" marR="43591" marT="21796" marB="21796"/>
                </a:tc>
                <a:extLst>
                  <a:ext uri="{0D108BD9-81ED-4DB2-BD59-A6C34878D82A}">
                    <a16:rowId xmlns:a16="http://schemas.microsoft.com/office/drawing/2014/main" val="2968431247"/>
                  </a:ext>
                </a:extLst>
              </a:tr>
            </a:tbl>
          </a:graphicData>
        </a:graphic>
      </p:graphicFrame>
      <p:sp>
        <p:nvSpPr>
          <p:cNvPr id="2" name="TextBox 1">
            <a:extLst>
              <a:ext uri="{FF2B5EF4-FFF2-40B4-BE49-F238E27FC236}">
                <a16:creationId xmlns:a16="http://schemas.microsoft.com/office/drawing/2014/main" id="{D262E192-7189-9247-8FFE-587646CA52DB}"/>
              </a:ext>
            </a:extLst>
          </p:cNvPr>
          <p:cNvSpPr txBox="1"/>
          <p:nvPr/>
        </p:nvSpPr>
        <p:spPr>
          <a:xfrm>
            <a:off x="1940312" y="150948"/>
            <a:ext cx="7768765" cy="523220"/>
          </a:xfrm>
          <a:prstGeom prst="rect">
            <a:avLst/>
          </a:prstGeom>
          <a:noFill/>
        </p:spPr>
        <p:txBody>
          <a:bodyPr wrap="square" rtlCol="0">
            <a:spAutoFit/>
          </a:bodyPr>
          <a:lstStyle/>
          <a:p>
            <a:pPr algn="ctr"/>
            <a:r>
              <a:rPr lang="ka-GE" sz="2800" b="1" dirty="0"/>
              <a:t>აღწერითი და შეფასებითი მტკიცებულებ</a:t>
            </a:r>
            <a:r>
              <a:rPr lang="ka-GE" sz="2800" dirty="0"/>
              <a:t>ები</a:t>
            </a:r>
            <a:endParaRPr lang="en-US" sz="2800" dirty="0"/>
          </a:p>
        </p:txBody>
      </p:sp>
    </p:spTree>
    <p:extLst>
      <p:ext uri="{BB962C8B-B14F-4D97-AF65-F5344CB8AC3E}">
        <p14:creationId xmlns:p14="http://schemas.microsoft.com/office/powerpoint/2010/main" val="25727269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4816D-8D98-B746-B95A-E0FA5E279202}"/>
              </a:ext>
            </a:extLst>
          </p:cNvPr>
          <p:cNvPicPr/>
          <p:nvPr/>
        </p:nvPicPr>
        <p:blipFill rotWithShape="1">
          <a:blip r:embed="rId3" cstate="print">
            <a:extLst>
              <a:ext uri="{28A0092B-C50C-407E-A947-70E740481C1C}">
                <a14:useLocalDpi xmlns:a14="http://schemas.microsoft.com/office/drawing/2010/main" val="0"/>
              </a:ext>
            </a:extLst>
          </a:blip>
          <a:srcRect l="2489" t="3200" r="2764" b="3400"/>
          <a:stretch/>
        </p:blipFill>
        <p:spPr bwMode="auto">
          <a:xfrm>
            <a:off x="2339008" y="1407575"/>
            <a:ext cx="6696504" cy="476075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7DC8D2A-F4BB-D749-86FB-CC9F95B2FFE2}"/>
              </a:ext>
            </a:extLst>
          </p:cNvPr>
          <p:cNvSpPr txBox="1"/>
          <p:nvPr/>
        </p:nvSpPr>
        <p:spPr>
          <a:xfrm>
            <a:off x="770561" y="6327758"/>
            <a:ext cx="10649499" cy="646331"/>
          </a:xfrm>
          <a:prstGeom prst="rect">
            <a:avLst/>
          </a:prstGeom>
          <a:noFill/>
        </p:spPr>
        <p:txBody>
          <a:bodyPr wrap="square" rtlCol="0">
            <a:spAutoFit/>
          </a:bodyPr>
          <a:lstStyle/>
          <a:p>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2020</a:t>
            </a:r>
            <a:endParaRPr lang="en-US" dirty="0"/>
          </a:p>
          <a:p>
            <a:endParaRPr lang="en-US" dirty="0"/>
          </a:p>
        </p:txBody>
      </p:sp>
      <p:sp>
        <p:nvSpPr>
          <p:cNvPr id="7" name="Rectangle 6">
            <a:extLst>
              <a:ext uri="{FF2B5EF4-FFF2-40B4-BE49-F238E27FC236}">
                <a16:creationId xmlns:a16="http://schemas.microsoft.com/office/drawing/2014/main" id="{E8C812E7-F23B-FF47-A39C-288D600BF96C}"/>
              </a:ext>
            </a:extLst>
          </p:cNvPr>
          <p:cNvSpPr/>
          <p:nvPr/>
        </p:nvSpPr>
        <p:spPr>
          <a:xfrm>
            <a:off x="770561" y="247592"/>
            <a:ext cx="10284431" cy="545727"/>
          </a:xfrm>
          <a:prstGeom prst="rect">
            <a:avLst/>
          </a:prstGeom>
        </p:spPr>
        <p:txBody>
          <a:bodyPr wrap="square">
            <a:spAutoFit/>
          </a:bodyPr>
          <a:lstStyle/>
          <a:p>
            <a:pPr algn="ctr">
              <a:lnSpc>
                <a:spcPct val="107000"/>
              </a:lnSpc>
              <a:spcAft>
                <a:spcPts val="0"/>
              </a:spcAft>
            </a:pPr>
            <a:r>
              <a:rPr lang="ka-GE" sz="2800" b="1" dirty="0">
                <a:ea typeface="Calibri" panose="020F0502020204030204" pitchFamily="34" charset="0"/>
                <a:cs typeface="Times New Roman" panose="02020603050405020304" pitchFamily="18" charset="0"/>
              </a:rPr>
              <a:t>სიტუაციის ანალიზის ადგილი პოლიტიკის ციკლში</a:t>
            </a:r>
            <a:endParaRPr lang="en-GB" sz="2800" b="1" dirty="0">
              <a:effectLst/>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EA067B82-B974-4147-8247-1C0787F45D3A}"/>
              </a:ext>
            </a:extLst>
          </p:cNvPr>
          <p:cNvSpPr/>
          <p:nvPr/>
        </p:nvSpPr>
        <p:spPr>
          <a:xfrm>
            <a:off x="4392850" y="1531917"/>
            <a:ext cx="2588820" cy="1009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469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038697-87DE-3743-BF2A-87D5276CE525}"/>
              </a:ext>
            </a:extLst>
          </p:cNvPr>
          <p:cNvPicPr>
            <a:picLocks noChangeAspect="1"/>
          </p:cNvPicPr>
          <p:nvPr/>
        </p:nvPicPr>
        <p:blipFill>
          <a:blip r:embed="rId3"/>
          <a:stretch>
            <a:fillRect/>
          </a:stretch>
        </p:blipFill>
        <p:spPr>
          <a:xfrm>
            <a:off x="787400" y="265112"/>
            <a:ext cx="10566400" cy="6273800"/>
          </a:xfrm>
          <a:prstGeom prst="rect">
            <a:avLst/>
          </a:prstGeom>
          <a:solidFill>
            <a:srgbClr val="FF0000"/>
          </a:solidFill>
        </p:spPr>
      </p:pic>
      <p:sp>
        <p:nvSpPr>
          <p:cNvPr id="3" name="Rectangle 2">
            <a:extLst>
              <a:ext uri="{FF2B5EF4-FFF2-40B4-BE49-F238E27FC236}">
                <a16:creationId xmlns:a16="http://schemas.microsoft.com/office/drawing/2014/main" id="{55B73DF9-9CBA-7849-9EED-0CDC72F8EF07}"/>
              </a:ext>
            </a:extLst>
          </p:cNvPr>
          <p:cNvSpPr/>
          <p:nvPr/>
        </p:nvSpPr>
        <p:spPr>
          <a:xfrm>
            <a:off x="4670322" y="451124"/>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პოლიტიკის შესრულება</a:t>
            </a:r>
            <a:endParaRPr lang="en-US" sz="2000" dirty="0"/>
          </a:p>
        </p:txBody>
      </p:sp>
      <p:sp>
        <p:nvSpPr>
          <p:cNvPr id="4" name="Rectangle 3">
            <a:extLst>
              <a:ext uri="{FF2B5EF4-FFF2-40B4-BE49-F238E27FC236}">
                <a16:creationId xmlns:a16="http://schemas.microsoft.com/office/drawing/2014/main" id="{DAF2A5E4-DAF1-3A49-9C07-68AC8237FF8B}"/>
              </a:ext>
            </a:extLst>
          </p:cNvPr>
          <p:cNvSpPr/>
          <p:nvPr/>
        </p:nvSpPr>
        <p:spPr>
          <a:xfrm>
            <a:off x="4997390" y="1769231"/>
            <a:ext cx="2197220" cy="661720"/>
          </a:xfrm>
          <a:prstGeom prst="rect">
            <a:avLst/>
          </a:prstGeom>
          <a:solidFill>
            <a:schemeClr val="accent1">
              <a:lumMod val="20000"/>
              <a:lumOff val="80000"/>
            </a:schemeClr>
          </a:solidFill>
          <a:ln>
            <a:noFill/>
          </a:ln>
        </p:spPr>
        <p:txBody>
          <a:bodyPr wrap="square">
            <a:spAutoFit/>
          </a:bodyPr>
          <a:lstStyle/>
          <a:p>
            <a:pPr algn="ctr"/>
            <a:r>
              <a:rPr lang="ka-GE" sz="1850" b="1" dirty="0"/>
              <a:t>პრობლემის სტრუქტურირება</a:t>
            </a:r>
            <a:endParaRPr lang="en-US" sz="1850" dirty="0"/>
          </a:p>
        </p:txBody>
      </p:sp>
      <p:sp>
        <p:nvSpPr>
          <p:cNvPr id="5" name="Rectangle 4">
            <a:extLst>
              <a:ext uri="{FF2B5EF4-FFF2-40B4-BE49-F238E27FC236}">
                <a16:creationId xmlns:a16="http://schemas.microsoft.com/office/drawing/2014/main" id="{EF31C755-54A1-1944-9213-930D5B9CE395}"/>
              </a:ext>
            </a:extLst>
          </p:cNvPr>
          <p:cNvSpPr/>
          <p:nvPr/>
        </p:nvSpPr>
        <p:spPr>
          <a:xfrm>
            <a:off x="8373807" y="1289196"/>
            <a:ext cx="2466258" cy="400110"/>
          </a:xfrm>
          <a:prstGeom prst="rect">
            <a:avLst/>
          </a:prstGeom>
          <a:solidFill>
            <a:schemeClr val="accent1">
              <a:lumMod val="20000"/>
              <a:lumOff val="80000"/>
            </a:schemeClr>
          </a:solidFill>
          <a:ln>
            <a:noFill/>
          </a:ln>
        </p:spPr>
        <p:txBody>
          <a:bodyPr wrap="square">
            <a:spAutoFit/>
          </a:bodyPr>
          <a:lstStyle/>
          <a:p>
            <a:pPr algn="ctr"/>
            <a:r>
              <a:rPr lang="ka-GE" sz="2000" b="1" dirty="0"/>
              <a:t>პროგნოზირება</a:t>
            </a:r>
            <a:endParaRPr lang="en-US" sz="2000" dirty="0"/>
          </a:p>
        </p:txBody>
      </p:sp>
      <p:sp>
        <p:nvSpPr>
          <p:cNvPr id="6" name="Rectangle 5">
            <a:extLst>
              <a:ext uri="{FF2B5EF4-FFF2-40B4-BE49-F238E27FC236}">
                <a16:creationId xmlns:a16="http://schemas.microsoft.com/office/drawing/2014/main" id="{D9972AB1-E1C1-1D42-8B8F-D2C7E28F2597}"/>
              </a:ext>
            </a:extLst>
          </p:cNvPr>
          <p:cNvSpPr/>
          <p:nvPr/>
        </p:nvSpPr>
        <p:spPr>
          <a:xfrm>
            <a:off x="1274915" y="1282121"/>
            <a:ext cx="2212259" cy="400110"/>
          </a:xfrm>
          <a:prstGeom prst="rect">
            <a:avLst/>
          </a:prstGeom>
          <a:solidFill>
            <a:schemeClr val="accent1">
              <a:lumMod val="20000"/>
              <a:lumOff val="80000"/>
            </a:schemeClr>
          </a:solidFill>
          <a:ln>
            <a:noFill/>
          </a:ln>
        </p:spPr>
        <p:txBody>
          <a:bodyPr wrap="square">
            <a:spAutoFit/>
          </a:bodyPr>
          <a:lstStyle/>
          <a:p>
            <a:pPr algn="ctr"/>
            <a:r>
              <a:rPr lang="ka-GE" sz="2000" b="1" dirty="0"/>
              <a:t>შეფასება</a:t>
            </a:r>
            <a:endParaRPr lang="en-US" sz="2000" dirty="0"/>
          </a:p>
        </p:txBody>
      </p:sp>
      <p:sp>
        <p:nvSpPr>
          <p:cNvPr id="7" name="Rectangle 6">
            <a:extLst>
              <a:ext uri="{FF2B5EF4-FFF2-40B4-BE49-F238E27FC236}">
                <a16:creationId xmlns:a16="http://schemas.microsoft.com/office/drawing/2014/main" id="{9AEFEA19-25D4-8143-9D85-EECE03BE159E}"/>
              </a:ext>
            </a:extLst>
          </p:cNvPr>
          <p:cNvSpPr/>
          <p:nvPr/>
        </p:nvSpPr>
        <p:spPr>
          <a:xfrm>
            <a:off x="1002892" y="3013501"/>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გამოვლენილი შედეგები</a:t>
            </a:r>
            <a:endParaRPr lang="en-US" sz="2000" dirty="0"/>
          </a:p>
        </p:txBody>
      </p:sp>
      <p:sp>
        <p:nvSpPr>
          <p:cNvPr id="8" name="Rectangle 7">
            <a:extLst>
              <a:ext uri="{FF2B5EF4-FFF2-40B4-BE49-F238E27FC236}">
                <a16:creationId xmlns:a16="http://schemas.microsoft.com/office/drawing/2014/main" id="{CE210717-0B4D-0C4E-BC8B-5B61B9F74370}"/>
              </a:ext>
            </a:extLst>
          </p:cNvPr>
          <p:cNvSpPr/>
          <p:nvPr/>
        </p:nvSpPr>
        <p:spPr>
          <a:xfrm>
            <a:off x="4670321" y="3013500"/>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პოლიტიკის პრობლემები</a:t>
            </a:r>
            <a:endParaRPr lang="en-US" sz="2000" dirty="0"/>
          </a:p>
        </p:txBody>
      </p:sp>
      <p:sp>
        <p:nvSpPr>
          <p:cNvPr id="9" name="Rectangle 8">
            <a:extLst>
              <a:ext uri="{FF2B5EF4-FFF2-40B4-BE49-F238E27FC236}">
                <a16:creationId xmlns:a16="http://schemas.microsoft.com/office/drawing/2014/main" id="{E833CD59-E641-BE4D-A110-BC622A378F4E}"/>
              </a:ext>
            </a:extLst>
          </p:cNvPr>
          <p:cNvSpPr/>
          <p:nvPr/>
        </p:nvSpPr>
        <p:spPr>
          <a:xfrm>
            <a:off x="8373807" y="3013500"/>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მოსალოდნელი შედეგები</a:t>
            </a:r>
            <a:endParaRPr lang="en-US" sz="2000" dirty="0"/>
          </a:p>
        </p:txBody>
      </p:sp>
      <p:sp>
        <p:nvSpPr>
          <p:cNvPr id="10" name="Rectangle 9">
            <a:extLst>
              <a:ext uri="{FF2B5EF4-FFF2-40B4-BE49-F238E27FC236}">
                <a16:creationId xmlns:a16="http://schemas.microsoft.com/office/drawing/2014/main" id="{4B071370-FAE8-E241-AF25-3D2EBC9AE77A}"/>
              </a:ext>
            </a:extLst>
          </p:cNvPr>
          <p:cNvSpPr/>
          <p:nvPr/>
        </p:nvSpPr>
        <p:spPr>
          <a:xfrm>
            <a:off x="1489587" y="4974366"/>
            <a:ext cx="2168014" cy="400110"/>
          </a:xfrm>
          <a:prstGeom prst="rect">
            <a:avLst/>
          </a:prstGeom>
          <a:solidFill>
            <a:schemeClr val="accent1">
              <a:lumMod val="20000"/>
              <a:lumOff val="80000"/>
            </a:schemeClr>
          </a:solidFill>
          <a:ln>
            <a:noFill/>
          </a:ln>
        </p:spPr>
        <p:txBody>
          <a:bodyPr wrap="square">
            <a:spAutoFit/>
          </a:bodyPr>
          <a:lstStyle/>
          <a:p>
            <a:pPr algn="ctr"/>
            <a:r>
              <a:rPr lang="ka-GE" sz="2000" b="1" dirty="0"/>
              <a:t>მონიტორინგი</a:t>
            </a:r>
            <a:endParaRPr lang="en-US" sz="2000" dirty="0"/>
          </a:p>
        </p:txBody>
      </p:sp>
      <p:sp>
        <p:nvSpPr>
          <p:cNvPr id="11" name="Rectangle 10">
            <a:extLst>
              <a:ext uri="{FF2B5EF4-FFF2-40B4-BE49-F238E27FC236}">
                <a16:creationId xmlns:a16="http://schemas.microsoft.com/office/drawing/2014/main" id="{38F61836-864E-1648-9F67-CECE980BC9E9}"/>
              </a:ext>
            </a:extLst>
          </p:cNvPr>
          <p:cNvSpPr/>
          <p:nvPr/>
        </p:nvSpPr>
        <p:spPr>
          <a:xfrm>
            <a:off x="8527846" y="4974366"/>
            <a:ext cx="2312220" cy="400110"/>
          </a:xfrm>
          <a:prstGeom prst="rect">
            <a:avLst/>
          </a:prstGeom>
          <a:solidFill>
            <a:schemeClr val="accent1">
              <a:lumMod val="20000"/>
              <a:lumOff val="80000"/>
            </a:schemeClr>
          </a:solidFill>
          <a:ln>
            <a:noFill/>
          </a:ln>
        </p:spPr>
        <p:txBody>
          <a:bodyPr wrap="square">
            <a:spAutoFit/>
          </a:bodyPr>
          <a:lstStyle/>
          <a:p>
            <a:pPr algn="ctr"/>
            <a:r>
              <a:rPr lang="ka-GE" sz="2000" b="1" dirty="0"/>
              <a:t>რეკომენდაცია</a:t>
            </a:r>
            <a:endParaRPr lang="en-US" sz="2000" dirty="0"/>
          </a:p>
        </p:txBody>
      </p:sp>
      <p:sp>
        <p:nvSpPr>
          <p:cNvPr id="12" name="Rectangle 11">
            <a:extLst>
              <a:ext uri="{FF2B5EF4-FFF2-40B4-BE49-F238E27FC236}">
                <a16:creationId xmlns:a16="http://schemas.microsoft.com/office/drawing/2014/main" id="{CD94D162-4C9B-0147-8AA7-8353307112E3}"/>
              </a:ext>
            </a:extLst>
          </p:cNvPr>
          <p:cNvSpPr/>
          <p:nvPr/>
        </p:nvSpPr>
        <p:spPr>
          <a:xfrm>
            <a:off x="4670321" y="5436031"/>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სასურველი პოლიტიკები</a:t>
            </a:r>
            <a:endParaRPr lang="en-US" sz="2000" dirty="0"/>
          </a:p>
        </p:txBody>
      </p:sp>
      <p:sp>
        <p:nvSpPr>
          <p:cNvPr id="13" name="Rectangle 12">
            <a:extLst>
              <a:ext uri="{FF2B5EF4-FFF2-40B4-BE49-F238E27FC236}">
                <a16:creationId xmlns:a16="http://schemas.microsoft.com/office/drawing/2014/main" id="{2F346A2A-626E-DD4E-A3F2-7CEAE14F42F7}"/>
              </a:ext>
            </a:extLst>
          </p:cNvPr>
          <p:cNvSpPr/>
          <p:nvPr/>
        </p:nvSpPr>
        <p:spPr>
          <a:xfrm>
            <a:off x="4944349" y="4286321"/>
            <a:ext cx="2303302" cy="661720"/>
          </a:xfrm>
          <a:prstGeom prst="rect">
            <a:avLst/>
          </a:prstGeom>
          <a:solidFill>
            <a:schemeClr val="accent1">
              <a:lumMod val="20000"/>
              <a:lumOff val="80000"/>
            </a:schemeClr>
          </a:solidFill>
          <a:ln>
            <a:noFill/>
          </a:ln>
        </p:spPr>
        <p:txBody>
          <a:bodyPr wrap="square">
            <a:spAutoFit/>
          </a:bodyPr>
          <a:lstStyle/>
          <a:p>
            <a:pPr algn="ctr"/>
            <a:r>
              <a:rPr lang="ka-GE" sz="1850" b="1" dirty="0"/>
              <a:t>პრობლემის სტრუქტურირება</a:t>
            </a:r>
            <a:endParaRPr lang="en-US" sz="1850" dirty="0"/>
          </a:p>
        </p:txBody>
      </p:sp>
      <p:sp>
        <p:nvSpPr>
          <p:cNvPr id="14" name="Slide Number Placeholder 13"/>
          <p:cNvSpPr>
            <a:spLocks noGrp="1"/>
          </p:cNvSpPr>
          <p:nvPr>
            <p:ph type="sldNum" sz="quarter" idx="12"/>
          </p:nvPr>
        </p:nvSpPr>
        <p:spPr/>
        <p:txBody>
          <a:bodyPr/>
          <a:lstStyle/>
          <a:p>
            <a:fld id="{11347195-26C9-D64A-B1D7-50AB555AB9A6}" type="slidenum">
              <a:rPr lang="en-US" sz="2000" smtClean="0"/>
              <a:t>29</a:t>
            </a:fld>
            <a:endParaRPr lang="en-US" sz="2000"/>
          </a:p>
        </p:txBody>
      </p:sp>
      <p:cxnSp>
        <p:nvCxnSpPr>
          <p:cNvPr id="16" name="Straight Connector 15">
            <a:extLst>
              <a:ext uri="{FF2B5EF4-FFF2-40B4-BE49-F238E27FC236}">
                <a16:creationId xmlns:a16="http://schemas.microsoft.com/office/drawing/2014/main" id="{FBC91603-816D-41D3-BCF1-5B194950B734}"/>
              </a:ext>
            </a:extLst>
          </p:cNvPr>
          <p:cNvCxnSpPr>
            <a:stCxn id="2" idx="0"/>
            <a:endCxn id="2" idx="2"/>
          </p:cNvCxnSpPr>
          <p:nvPr/>
        </p:nvCxnSpPr>
        <p:spPr>
          <a:xfrm>
            <a:off x="6070600" y="265112"/>
            <a:ext cx="0" cy="62738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9346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A0C6813-CE3C-4433-835D-DBA38E98D02D}"/>
              </a:ext>
            </a:extLst>
          </p:cNvPr>
          <p:cNvSpPr>
            <a:spLocks noGrp="1"/>
          </p:cNvSpPr>
          <p:nvPr>
            <p:ph type="sldNum" sz="quarter" idx="12"/>
          </p:nvPr>
        </p:nvSpPr>
        <p:spPr>
          <a:prstGeom prst="rect">
            <a:avLst/>
          </a:prstGeom>
        </p:spPr>
        <p:txBody>
          <a:bodyPr/>
          <a:lstStyle/>
          <a:p>
            <a:fld id="{DDC11977-C34C-4558-BD84-81FB7981711C}" type="slidenum">
              <a:rPr lang="en-GB" smtClean="0"/>
              <a:pPr/>
              <a:t>3</a:t>
            </a:fld>
            <a:endParaRPr lang="en-GB" dirty="0"/>
          </a:p>
        </p:txBody>
      </p:sp>
      <p:sp>
        <p:nvSpPr>
          <p:cNvPr id="11" name="Title 1">
            <a:extLst>
              <a:ext uri="{FF2B5EF4-FFF2-40B4-BE49-F238E27FC236}">
                <a16:creationId xmlns:a16="http://schemas.microsoft.com/office/drawing/2014/main" id="{1FC56C2E-26D9-4231-B450-A4FA501D5CFE}"/>
              </a:ext>
            </a:extLst>
          </p:cNvPr>
          <p:cNvSpPr txBox="1">
            <a:spLocks/>
          </p:cNvSpPr>
          <p:nvPr/>
        </p:nvSpPr>
        <p:spPr>
          <a:xfrm>
            <a:off x="2247900" y="738395"/>
            <a:ext cx="6535088" cy="50825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ka-GE" sz="2800" b="1" dirty="0">
                <a:cs typeface="Georgia Regular" charset="0"/>
              </a:rPr>
              <a:t>გავლენა</a:t>
            </a:r>
            <a:r>
              <a:rPr lang="en-US" sz="2800" b="1" dirty="0">
                <a:cs typeface="Georgia Regular" charset="0"/>
              </a:rPr>
              <a:t> - </a:t>
            </a:r>
            <a:r>
              <a:rPr lang="ka-GE" sz="2800" b="1" dirty="0">
                <a:ea typeface="Georgia Regular" charset="0"/>
                <a:cs typeface="Georgia Regular" charset="0"/>
              </a:rPr>
              <a:t>შედეგებზე დაფუძნებული მართვა</a:t>
            </a:r>
            <a:endParaRPr lang="en-GB" sz="2800" b="1" dirty="0">
              <a:ea typeface="Georgia Regular" charset="0"/>
              <a:cs typeface="Georgia Regular" charset="0"/>
            </a:endParaRPr>
          </a:p>
        </p:txBody>
      </p:sp>
      <p:grpSp>
        <p:nvGrpSpPr>
          <p:cNvPr id="2" name="Group 1"/>
          <p:cNvGrpSpPr/>
          <p:nvPr/>
        </p:nvGrpSpPr>
        <p:grpSpPr>
          <a:xfrm>
            <a:off x="1049544" y="1606690"/>
            <a:ext cx="9277797" cy="4613284"/>
            <a:chOff x="1049544" y="1606690"/>
            <a:chExt cx="9277797" cy="4613284"/>
          </a:xfrm>
        </p:grpSpPr>
        <p:pic>
          <p:nvPicPr>
            <p:cNvPr id="7" name="Picture 6"/>
            <p:cNvPicPr>
              <a:picLocks noChangeAspect="1" noChangeArrowheads="1"/>
            </p:cNvPicPr>
            <p:nvPr/>
          </p:nvPicPr>
          <p:blipFill>
            <a:blip r:embed="rId3"/>
            <a:srcRect/>
            <a:stretch>
              <a:fillRect/>
            </a:stretch>
          </p:blipFill>
          <p:spPr bwMode="auto">
            <a:xfrm>
              <a:off x="1696387" y="1606690"/>
              <a:ext cx="7596699" cy="4613284"/>
            </a:xfrm>
            <a:prstGeom prst="rect">
              <a:avLst/>
            </a:prstGeom>
            <a:noFill/>
            <a:ln w="9525">
              <a:solidFill>
                <a:schemeClr val="tx2"/>
              </a:solidFill>
              <a:miter lim="800000"/>
              <a:headEnd/>
              <a:tailEnd/>
            </a:ln>
          </p:spPr>
        </p:pic>
        <p:sp>
          <p:nvSpPr>
            <p:cNvPr id="8" name="Rectangular Callout 7"/>
            <p:cNvSpPr/>
            <p:nvPr/>
          </p:nvSpPr>
          <p:spPr>
            <a:xfrm>
              <a:off x="6652811" y="3982954"/>
              <a:ext cx="2438400" cy="685800"/>
            </a:xfrm>
            <a:prstGeom prst="wedgeRectCallout">
              <a:avLst>
                <a:gd name="adj1" fmla="val -93658"/>
                <a:gd name="adj2" fmla="val 16008"/>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dirty="0">
                  <a:solidFill>
                    <a:schemeClr val="bg1"/>
                  </a:solidFill>
                  <a:cs typeface="Georgia Regular" charset="0"/>
                </a:rPr>
                <a:t>უარყოფითი გავლენა</a:t>
              </a:r>
              <a:endParaRPr lang="en-US" sz="2000" dirty="0">
                <a:solidFill>
                  <a:schemeClr val="bg1"/>
                </a:solidFill>
                <a:cs typeface="Georgia Regular" charset="0"/>
              </a:endParaRPr>
            </a:p>
          </p:txBody>
        </p:sp>
        <p:sp>
          <p:nvSpPr>
            <p:cNvPr id="10" name="Rectangular Callout 9"/>
            <p:cNvSpPr/>
            <p:nvPr/>
          </p:nvSpPr>
          <p:spPr>
            <a:xfrm>
              <a:off x="7717900" y="3072647"/>
              <a:ext cx="1575187" cy="685800"/>
            </a:xfrm>
            <a:prstGeom prst="wedgeRectCallout">
              <a:avLst>
                <a:gd name="adj1" fmla="val -127857"/>
                <a:gd name="adj2" fmla="val 19788"/>
              </a:avLst>
            </a:prstGeom>
            <a:solidFill>
              <a:srgbClr val="E8B1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dirty="0">
                  <a:solidFill>
                    <a:schemeClr val="bg1"/>
                  </a:solidFill>
                  <a:cs typeface="Georgia Regular" charset="0"/>
                </a:rPr>
                <a:t>ტენდენციის ხაზი</a:t>
              </a:r>
              <a:endParaRPr lang="en-US" dirty="0">
                <a:solidFill>
                  <a:schemeClr val="bg1"/>
                </a:solidFill>
                <a:cs typeface="Georgia Regular" charset="0"/>
              </a:endParaRPr>
            </a:p>
          </p:txBody>
        </p:sp>
        <p:sp>
          <p:nvSpPr>
            <p:cNvPr id="14" name="Text Box 11"/>
            <p:cNvSpPr txBox="1"/>
            <p:nvPr/>
          </p:nvSpPr>
          <p:spPr>
            <a:xfrm>
              <a:off x="3301448" y="2470180"/>
              <a:ext cx="2380130" cy="49971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ka-GE" sz="1100" dirty="0">
                  <a:latin typeface="Calibri" panose="020F0502020204030204" pitchFamily="34" charset="0"/>
                  <a:ea typeface="Calibri" panose="020F0502020204030204" pitchFamily="34" charset="0"/>
                  <a:cs typeface="Times New Roman" panose="02020603050405020304" pitchFamily="18" charset="0"/>
                </a:rPr>
                <a:t>შუალედური პროგრესის ინდიკატორები ანუ ნიშნულები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ular Callout 8"/>
            <p:cNvSpPr/>
            <p:nvPr/>
          </p:nvSpPr>
          <p:spPr>
            <a:xfrm>
              <a:off x="1049544" y="3040800"/>
              <a:ext cx="2438400" cy="685800"/>
            </a:xfrm>
            <a:prstGeom prst="wedgeRectCallout">
              <a:avLst>
                <a:gd name="adj1" fmla="val 106158"/>
                <a:gd name="adj2" fmla="val 22762"/>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dirty="0">
                  <a:solidFill>
                    <a:srgbClr val="FFFFFF"/>
                  </a:solidFill>
                  <a:cs typeface="Georgia Regular" charset="0"/>
                </a:rPr>
                <a:t>დადებითი გავლენა</a:t>
              </a:r>
              <a:endParaRPr lang="en-US" sz="2000" dirty="0">
                <a:solidFill>
                  <a:srgbClr val="FFFFFF"/>
                </a:solidFill>
                <a:cs typeface="Georgia Regular" charset="0"/>
              </a:endParaRPr>
            </a:p>
          </p:txBody>
        </p:sp>
        <p:sp>
          <p:nvSpPr>
            <p:cNvPr id="12" name="Title 1">
              <a:extLst>
                <a:ext uri="{FF2B5EF4-FFF2-40B4-BE49-F238E27FC236}">
                  <a16:creationId xmlns:a16="http://schemas.microsoft.com/office/drawing/2014/main" id="{D582BC1E-7825-8C4D-959C-199B055FA383}"/>
                </a:ext>
              </a:extLst>
            </p:cNvPr>
            <p:cNvSpPr txBox="1">
              <a:spLocks/>
            </p:cNvSpPr>
            <p:nvPr/>
          </p:nvSpPr>
          <p:spPr>
            <a:xfrm>
              <a:off x="3063240" y="1667650"/>
              <a:ext cx="4846320" cy="389764"/>
            </a:xfrm>
            <a:prstGeom prst="rect">
              <a:avLst/>
            </a:prstGeom>
            <a:solidFill>
              <a:schemeClr val="bg1"/>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ka-GE" sz="2000" b="1" dirty="0">
                  <a:cs typeface="Georgia Regular" charset="0"/>
                </a:rPr>
                <a:t>პოლიტიკის განხორციელება: </a:t>
              </a:r>
              <a:r>
                <a:rPr lang="ka-GE" sz="1800" b="1" dirty="0">
                  <a:cs typeface="Georgia Regular" charset="0"/>
                </a:rPr>
                <a:t>ტრაექტორიები</a:t>
              </a:r>
              <a:endParaRPr lang="en-GB" sz="1800" b="1" dirty="0">
                <a:ea typeface="Georgia Regular" charset="0"/>
                <a:cs typeface="Georgia Regular" charset="0"/>
              </a:endParaRPr>
            </a:p>
          </p:txBody>
        </p:sp>
        <p:sp>
          <p:nvSpPr>
            <p:cNvPr id="13" name="Text Box 11"/>
            <p:cNvSpPr txBox="1"/>
            <p:nvPr/>
          </p:nvSpPr>
          <p:spPr>
            <a:xfrm>
              <a:off x="2247899" y="4564395"/>
              <a:ext cx="2391335" cy="47825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a-GE" sz="1100" dirty="0">
                  <a:latin typeface="Calibri" panose="020F0502020204030204" pitchFamily="34" charset="0"/>
                  <a:ea typeface="Calibri" panose="020F0502020204030204" pitchFamily="34" charset="0"/>
                  <a:cs typeface="Times New Roman" panose="02020603050405020304" pitchFamily="18" charset="0"/>
                </a:rPr>
                <a:t>შესრულების ისტორიული ტენდენცია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11"/>
            <p:cNvSpPr txBox="1"/>
            <p:nvPr/>
          </p:nvSpPr>
          <p:spPr>
            <a:xfrm>
              <a:off x="5791963" y="2036925"/>
              <a:ext cx="2249377" cy="50457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ka-GE" sz="1100" dirty="0">
                  <a:latin typeface="Calibri" panose="020F0502020204030204" pitchFamily="34" charset="0"/>
                  <a:ea typeface="Calibri" panose="020F0502020204030204" pitchFamily="34" charset="0"/>
                  <a:cs typeface="Times New Roman" panose="02020603050405020304" pitchFamily="18" charset="0"/>
                </a:rPr>
                <a:t>განხორციელების შუალედური </a:t>
              </a:r>
              <a:r>
                <a:rPr lang="ka-GE" sz="1100" dirty="0" err="1">
                  <a:latin typeface="Calibri" panose="020F0502020204030204" pitchFamily="34" charset="0"/>
                  <a:ea typeface="Calibri" panose="020F0502020204030204" pitchFamily="34" charset="0"/>
                  <a:cs typeface="Times New Roman" panose="02020603050405020304" pitchFamily="18" charset="0"/>
                </a:rPr>
                <a:t>საკონტრაქტო</a:t>
              </a:r>
              <a:r>
                <a:rPr lang="ka-GE" sz="1100" dirty="0">
                  <a:latin typeface="Calibri" panose="020F0502020204030204" pitchFamily="34" charset="0"/>
                  <a:ea typeface="Calibri" panose="020F0502020204030204" pitchFamily="34" charset="0"/>
                  <a:cs typeface="Times New Roman" panose="02020603050405020304" pitchFamily="18" charset="0"/>
                </a:rPr>
                <a:t> მიზანი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11"/>
            <p:cNvSpPr txBox="1"/>
            <p:nvPr/>
          </p:nvSpPr>
          <p:spPr>
            <a:xfrm>
              <a:off x="8151725" y="1831590"/>
              <a:ext cx="2175616" cy="5216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ka-GE" sz="1100" dirty="0">
                  <a:latin typeface="Calibri" panose="020F0502020204030204" pitchFamily="34" charset="0"/>
                  <a:ea typeface="Calibri" panose="020F0502020204030204" pitchFamily="34" charset="0"/>
                  <a:cs typeface="Times New Roman" panose="02020603050405020304" pitchFamily="18" charset="0"/>
                </a:rPr>
                <a:t>გრძელვადიანი სტრატეგიული მიზანი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37258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474AAA-B7E0-6442-B8D7-9B05601626DA}"/>
              </a:ext>
            </a:extLst>
          </p:cNvPr>
          <p:cNvPicPr>
            <a:picLocks noChangeAspect="1"/>
          </p:cNvPicPr>
          <p:nvPr/>
        </p:nvPicPr>
        <p:blipFill>
          <a:blip r:embed="rId3"/>
          <a:stretch>
            <a:fillRect/>
          </a:stretch>
        </p:blipFill>
        <p:spPr>
          <a:xfrm>
            <a:off x="952392" y="2353562"/>
            <a:ext cx="3669422" cy="1905824"/>
          </a:xfrm>
          <a:prstGeom prst="rect">
            <a:avLst/>
          </a:prstGeom>
        </p:spPr>
      </p:pic>
      <p:pic>
        <p:nvPicPr>
          <p:cNvPr id="5" name="Picture 4">
            <a:extLst>
              <a:ext uri="{FF2B5EF4-FFF2-40B4-BE49-F238E27FC236}">
                <a16:creationId xmlns:a16="http://schemas.microsoft.com/office/drawing/2014/main" id="{5B784415-D28C-DC4E-8878-FF2EADE1CB37}"/>
              </a:ext>
            </a:extLst>
          </p:cNvPr>
          <p:cNvPicPr>
            <a:picLocks noChangeAspect="1"/>
          </p:cNvPicPr>
          <p:nvPr/>
        </p:nvPicPr>
        <p:blipFill>
          <a:blip r:embed="rId4"/>
          <a:stretch>
            <a:fillRect/>
          </a:stretch>
        </p:blipFill>
        <p:spPr>
          <a:xfrm>
            <a:off x="4661570" y="3585726"/>
            <a:ext cx="3265290" cy="1959174"/>
          </a:xfrm>
          <a:prstGeom prst="rect">
            <a:avLst/>
          </a:prstGeom>
        </p:spPr>
      </p:pic>
      <p:pic>
        <p:nvPicPr>
          <p:cNvPr id="7" name="Picture 6">
            <a:extLst>
              <a:ext uri="{FF2B5EF4-FFF2-40B4-BE49-F238E27FC236}">
                <a16:creationId xmlns:a16="http://schemas.microsoft.com/office/drawing/2014/main" id="{ACABE7B0-35C9-C44B-886F-A63BFF85762C}"/>
              </a:ext>
            </a:extLst>
          </p:cNvPr>
          <p:cNvPicPr>
            <a:picLocks noChangeAspect="1"/>
          </p:cNvPicPr>
          <p:nvPr/>
        </p:nvPicPr>
        <p:blipFill>
          <a:blip r:embed="rId5"/>
          <a:stretch>
            <a:fillRect/>
          </a:stretch>
        </p:blipFill>
        <p:spPr>
          <a:xfrm>
            <a:off x="7966616" y="4501518"/>
            <a:ext cx="2910569" cy="2180117"/>
          </a:xfrm>
          <a:prstGeom prst="rect">
            <a:avLst/>
          </a:prstGeom>
        </p:spPr>
      </p:pic>
      <p:sp>
        <p:nvSpPr>
          <p:cNvPr id="2" name="Rectangle 1">
            <a:extLst>
              <a:ext uri="{FF2B5EF4-FFF2-40B4-BE49-F238E27FC236}">
                <a16:creationId xmlns:a16="http://schemas.microsoft.com/office/drawing/2014/main" id="{0B3FD96E-2514-E645-BE14-1040CBFD9A31}"/>
              </a:ext>
            </a:extLst>
          </p:cNvPr>
          <p:cNvSpPr/>
          <p:nvPr/>
        </p:nvSpPr>
        <p:spPr>
          <a:xfrm>
            <a:off x="4621814" y="2352001"/>
            <a:ext cx="6269665" cy="830997"/>
          </a:xfrm>
          <a:prstGeom prst="rect">
            <a:avLst/>
          </a:prstGeom>
        </p:spPr>
        <p:txBody>
          <a:bodyPr wrap="none">
            <a:spAutoFit/>
          </a:bodyPr>
          <a:lstStyle/>
          <a:p>
            <a:r>
              <a:rPr lang="en-US"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ლუცკას სიკვდილი - დრამატული მოვლენა</a:t>
            </a:r>
          </a:p>
          <a:p>
            <a:r>
              <a:rPr lang="ka-GE" sz="2400" b="1" dirty="0">
                <a:solidFill>
                  <a:srgbClr val="000000"/>
                </a:solidFill>
                <a:ea typeface="Cambria" panose="02040503050406030204" pitchFamily="18" charset="0"/>
                <a:cs typeface="Helvetica Neue Light" panose="02000403000000020004" pitchFamily="2" charset="0"/>
              </a:rPr>
              <a:t> </a:t>
            </a:r>
            <a:r>
              <a:rPr lang="en-GB"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სლოვაკეთი</a:t>
            </a:r>
            <a:r>
              <a:rPr lang="en-GB" sz="2400" b="1" dirty="0">
                <a:solidFill>
                  <a:srgbClr val="000000"/>
                </a:solidFill>
                <a:ea typeface="Cambria" panose="02040503050406030204" pitchFamily="18" charset="0"/>
                <a:cs typeface="Helvetica Neue Light" panose="02000403000000020004" pitchFamily="2" charset="0"/>
              </a:rPr>
              <a:t>)” </a:t>
            </a:r>
            <a:endParaRPr lang="en-US" sz="2400" dirty="0"/>
          </a:p>
        </p:txBody>
      </p:sp>
      <p:sp>
        <p:nvSpPr>
          <p:cNvPr id="6" name="Rectangle 5">
            <a:extLst>
              <a:ext uri="{FF2B5EF4-FFF2-40B4-BE49-F238E27FC236}">
                <a16:creationId xmlns:a16="http://schemas.microsoft.com/office/drawing/2014/main" id="{6163E9CD-DECC-3449-8CED-D334006A5607}"/>
              </a:ext>
            </a:extLst>
          </p:cNvPr>
          <p:cNvSpPr/>
          <p:nvPr/>
        </p:nvSpPr>
        <p:spPr>
          <a:xfrm>
            <a:off x="1790244" y="5636177"/>
            <a:ext cx="6136616" cy="830997"/>
          </a:xfrm>
          <a:prstGeom prst="rect">
            <a:avLst/>
          </a:prstGeom>
        </p:spPr>
        <p:txBody>
          <a:bodyPr wrap="none">
            <a:spAutoFit/>
          </a:bodyPr>
          <a:lstStyle/>
          <a:p>
            <a:r>
              <a:rPr lang="en-US"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უბედური შემთხვევა კაიაკით სეირნობისას </a:t>
            </a:r>
          </a:p>
          <a:p>
            <a:pPr algn="r"/>
            <a:r>
              <a:rPr lang="ka-GE" sz="2400" b="1" dirty="0">
                <a:solidFill>
                  <a:srgbClr val="000000"/>
                </a:solidFill>
                <a:ea typeface="Cambria" panose="02040503050406030204" pitchFamily="18" charset="0"/>
                <a:cs typeface="Helvetica Neue Light" panose="02000403000000020004" pitchFamily="2" charset="0"/>
              </a:rPr>
              <a:t>ლაიმ რეგისში </a:t>
            </a:r>
            <a:r>
              <a:rPr lang="en-GB"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დიდი ბრიტანეთი</a:t>
            </a:r>
            <a:r>
              <a:rPr lang="en-GB" sz="2400" b="1" dirty="0">
                <a:solidFill>
                  <a:srgbClr val="000000"/>
                </a:solidFill>
                <a:ea typeface="Cambria" panose="02040503050406030204" pitchFamily="18" charset="0"/>
                <a:cs typeface="Helvetica Neue Light" panose="02000403000000020004" pitchFamily="2" charset="0"/>
              </a:rPr>
              <a:t>)” </a:t>
            </a:r>
            <a:endParaRPr lang="en-US" sz="2400" dirty="0"/>
          </a:p>
        </p:txBody>
      </p:sp>
      <p:sp>
        <p:nvSpPr>
          <p:cNvPr id="3" name="TextBox 2">
            <a:extLst>
              <a:ext uri="{FF2B5EF4-FFF2-40B4-BE49-F238E27FC236}">
                <a16:creationId xmlns:a16="http://schemas.microsoft.com/office/drawing/2014/main" id="{4915E80B-8170-2247-8BC9-0DF5CAD21BE1}"/>
              </a:ext>
            </a:extLst>
          </p:cNvPr>
          <p:cNvSpPr txBox="1"/>
          <p:nvPr/>
        </p:nvSpPr>
        <p:spPr>
          <a:xfrm>
            <a:off x="1205948" y="154690"/>
            <a:ext cx="9733602" cy="1077218"/>
          </a:xfrm>
          <a:prstGeom prst="rect">
            <a:avLst/>
          </a:prstGeom>
          <a:noFill/>
        </p:spPr>
        <p:txBody>
          <a:bodyPr wrap="square" rtlCol="0">
            <a:spAutoFit/>
          </a:bodyPr>
          <a:lstStyle/>
          <a:p>
            <a:pPr algn="ctr"/>
            <a:r>
              <a:rPr lang="ka-GE" sz="3200" b="1" dirty="0"/>
              <a:t>მედიის მიერ მოვლენის გაშუქება </a:t>
            </a:r>
            <a:r>
              <a:rPr lang="en-US" sz="3200" b="1" dirty="0"/>
              <a:t>vs.</a:t>
            </a:r>
            <a:r>
              <a:rPr lang="ka-GE" sz="3200" b="1" dirty="0"/>
              <a:t> პრობლემის ემპირიული ანალიზი</a:t>
            </a:r>
            <a:endParaRPr lang="en-US" sz="2800" b="1" dirty="0"/>
          </a:p>
        </p:txBody>
      </p:sp>
      <p:sp>
        <p:nvSpPr>
          <p:cNvPr id="8" name="Rectangle 7">
            <a:extLst>
              <a:ext uri="{FF2B5EF4-FFF2-40B4-BE49-F238E27FC236}">
                <a16:creationId xmlns:a16="http://schemas.microsoft.com/office/drawing/2014/main" id="{A390FA28-7F34-5A41-9AAA-149299404E17}"/>
              </a:ext>
            </a:extLst>
          </p:cNvPr>
          <p:cNvSpPr/>
          <p:nvPr/>
        </p:nvSpPr>
        <p:spPr>
          <a:xfrm>
            <a:off x="4661880" y="3679403"/>
            <a:ext cx="3264980" cy="369332"/>
          </a:xfrm>
          <a:prstGeom prst="rect">
            <a:avLst/>
          </a:prstGeom>
          <a:solidFill>
            <a:schemeClr val="accent1"/>
          </a:solidFill>
        </p:spPr>
        <p:txBody>
          <a:bodyPr wrap="square">
            <a:spAutoFit/>
          </a:bodyPr>
          <a:lstStyle/>
          <a:p>
            <a:r>
              <a:rPr lang="ka-GE" b="1" dirty="0">
                <a:solidFill>
                  <a:schemeClr val="bg1"/>
                </a:solidFill>
                <a:ea typeface="Cambria" panose="02040503050406030204" pitchFamily="18" charset="0"/>
                <a:cs typeface="Helvetica Neue Light" panose="02000403000000020004" pitchFamily="2" charset="0"/>
              </a:rPr>
              <a:t>ლაიმ რეგისის კატასტროფა</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11347195-26C9-D64A-B1D7-50AB555AB9A6}" type="slidenum">
              <a:rPr lang="en-US" smtClean="0"/>
              <a:t>30</a:t>
            </a:fld>
            <a:endParaRPr lang="en-US"/>
          </a:p>
        </p:txBody>
      </p:sp>
      <p:sp>
        <p:nvSpPr>
          <p:cNvPr id="10" name="Rectangle 9">
            <a:extLst>
              <a:ext uri="{FF2B5EF4-FFF2-40B4-BE49-F238E27FC236}">
                <a16:creationId xmlns:a16="http://schemas.microsoft.com/office/drawing/2014/main" id="{650CAD13-3402-BE48-AEFA-3B4EA2AA6CA9}"/>
              </a:ext>
            </a:extLst>
          </p:cNvPr>
          <p:cNvSpPr/>
          <p:nvPr/>
        </p:nvSpPr>
        <p:spPr>
          <a:xfrm>
            <a:off x="952392" y="1526208"/>
            <a:ext cx="9963247" cy="1200329"/>
          </a:xfrm>
          <a:prstGeom prst="rect">
            <a:avLst/>
          </a:prstGeom>
        </p:spPr>
        <p:txBody>
          <a:bodyPr wrap="square">
            <a:spAutoFit/>
          </a:bodyPr>
          <a:lstStyle/>
          <a:p>
            <a:r>
              <a:rPr lang="ka-GE" altLang="en-US" sz="2400" dirty="0"/>
              <a:t>სიტუაცია, რომელზეც პოლიტიკა რეაგირებს ხშირად დრამატული მოვლენის მედიისეული გაშუქებით </a:t>
            </a:r>
            <a:r>
              <a:rPr lang="sk-SK" altLang="en-US" sz="2400" dirty="0"/>
              <a:t> </a:t>
            </a:r>
            <a:r>
              <a:rPr lang="ka-GE" altLang="en-US" sz="2400" dirty="0"/>
              <a:t>არის ნაკარნახევი, მაგ.</a:t>
            </a:r>
            <a:endParaRPr lang="sk-SK" altLang="en-US" sz="2400" dirty="0"/>
          </a:p>
          <a:p>
            <a:endParaRPr lang="en-US" sz="2400" dirty="0"/>
          </a:p>
        </p:txBody>
      </p:sp>
    </p:spTree>
    <p:extLst>
      <p:ext uri="{BB962C8B-B14F-4D97-AF65-F5344CB8AC3E}">
        <p14:creationId xmlns:p14="http://schemas.microsoft.com/office/powerpoint/2010/main" val="10002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1D89-EC52-1E40-922D-8677B9F5428D}"/>
              </a:ext>
            </a:extLst>
          </p:cNvPr>
          <p:cNvSpPr>
            <a:spLocks noGrp="1"/>
          </p:cNvSpPr>
          <p:nvPr>
            <p:ph type="title"/>
          </p:nvPr>
        </p:nvSpPr>
        <p:spPr>
          <a:xfrm>
            <a:off x="-380999" y="139840"/>
            <a:ext cx="10515600" cy="1325563"/>
          </a:xfrm>
        </p:spPr>
        <p:txBody>
          <a:bodyPr>
            <a:normAutofit/>
          </a:bodyPr>
          <a:lstStyle/>
          <a:p>
            <a:pPr algn="ctr"/>
            <a:r>
              <a:rPr lang="ka-GE" sz="3600" b="1" dirty="0"/>
              <a:t>ჯგუფური სავარჯიშო: სიტუაციის ანალიზის გამოცდილების გაზიარება</a:t>
            </a:r>
            <a:endParaRPr lang="en-US" sz="3600" b="1" dirty="0"/>
          </a:p>
        </p:txBody>
      </p:sp>
      <p:sp>
        <p:nvSpPr>
          <p:cNvPr id="3" name="Content Placeholder 2">
            <a:extLst>
              <a:ext uri="{FF2B5EF4-FFF2-40B4-BE49-F238E27FC236}">
                <a16:creationId xmlns:a16="http://schemas.microsoft.com/office/drawing/2014/main" id="{2C7C1EE2-EE1D-754A-9AC3-9E53D29FFA30}"/>
              </a:ext>
            </a:extLst>
          </p:cNvPr>
          <p:cNvSpPr>
            <a:spLocks noGrp="1"/>
          </p:cNvSpPr>
          <p:nvPr>
            <p:ph idx="1"/>
          </p:nvPr>
        </p:nvSpPr>
        <p:spPr>
          <a:xfrm>
            <a:off x="838200" y="2011154"/>
            <a:ext cx="10515600" cy="4351338"/>
          </a:xfrm>
        </p:spPr>
        <p:txBody>
          <a:bodyPr>
            <a:normAutofit fontScale="92500" lnSpcReduction="20000"/>
          </a:bodyPr>
          <a:lstStyle/>
          <a:p>
            <a:r>
              <a:rPr lang="ka-GE" sz="3000" dirty="0"/>
              <a:t>ჯგუფებში განიხილეთ:</a:t>
            </a:r>
          </a:p>
          <a:p>
            <a:pPr marL="815975" indent="-508000">
              <a:lnSpc>
                <a:spcPct val="110000"/>
              </a:lnSpc>
              <a:buFont typeface="+mj-lt"/>
              <a:buAutoNum type="arabicPeriod"/>
            </a:pPr>
            <a:r>
              <a:rPr lang="ka-GE" dirty="0"/>
              <a:t>რა ტიპის შეცდომებს, გამოწვევებს და პრობლემებს აწყდებით ხოლმე სტრატეგიის სიტუაციური ანალიზის დაწერისას/გაცნობისას?</a:t>
            </a:r>
          </a:p>
          <a:p>
            <a:pPr marL="815975" indent="-508000">
              <a:lnSpc>
                <a:spcPct val="110000"/>
              </a:lnSpc>
              <a:buFont typeface="+mj-lt"/>
              <a:buAutoNum type="arabicPeriod"/>
            </a:pPr>
            <a:r>
              <a:rPr lang="ka-GE" dirty="0"/>
              <a:t>რას უნდა შეიცავდეს კარგად შესრულებული სიტუაციური ანალიზი?</a:t>
            </a:r>
          </a:p>
          <a:p>
            <a:endParaRPr lang="ka-GE" sz="1000" dirty="0"/>
          </a:p>
          <a:p>
            <a:r>
              <a:rPr lang="ka-GE" sz="3000" dirty="0"/>
              <a:t>ჩაიწერეთ ჯგუფის მოსაზრებები</a:t>
            </a:r>
          </a:p>
          <a:p>
            <a:endParaRPr lang="ka-GE" sz="1000" dirty="0"/>
          </a:p>
          <a:p>
            <a:r>
              <a:rPr lang="ka-GE" sz="3000" dirty="0"/>
              <a:t>აირჩიეთ ჯგუფის წარმომადგენელი და განიხილეთ თქვენი შედეგები აუდიტორიასთან</a:t>
            </a:r>
            <a:endParaRPr lang="en-US" sz="3000" dirty="0"/>
          </a:p>
        </p:txBody>
      </p:sp>
      <p:pic>
        <p:nvPicPr>
          <p:cNvPr id="4" name="Picture 3">
            <a:extLst>
              <a:ext uri="{FF2B5EF4-FFF2-40B4-BE49-F238E27FC236}">
                <a16:creationId xmlns:a16="http://schemas.microsoft.com/office/drawing/2014/main" id="{3EA4BC20-BB9D-4BE5-8B5B-57AFF95C41E4}"/>
              </a:ext>
            </a:extLst>
          </p:cNvPr>
          <p:cNvPicPr>
            <a:picLocks noChangeAspect="1"/>
          </p:cNvPicPr>
          <p:nvPr/>
        </p:nvPicPr>
        <p:blipFill>
          <a:blip r:embed="rId3"/>
          <a:stretch>
            <a:fillRect/>
          </a:stretch>
        </p:blipFill>
        <p:spPr>
          <a:xfrm>
            <a:off x="9137027" y="887897"/>
            <a:ext cx="3043268" cy="1335600"/>
          </a:xfrm>
          <a:prstGeom prst="rect">
            <a:avLst/>
          </a:prstGeom>
        </p:spPr>
      </p:pic>
    </p:spTree>
    <p:extLst>
      <p:ext uri="{BB962C8B-B14F-4D97-AF65-F5344CB8AC3E}">
        <p14:creationId xmlns:p14="http://schemas.microsoft.com/office/powerpoint/2010/main" val="150054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418B2-11C4-CF47-A11E-C8806372C202}"/>
              </a:ext>
            </a:extLst>
          </p:cNvPr>
          <p:cNvSpPr txBox="1"/>
          <p:nvPr/>
        </p:nvSpPr>
        <p:spPr>
          <a:xfrm>
            <a:off x="1968674" y="-17312"/>
            <a:ext cx="8254651" cy="1384995"/>
          </a:xfrm>
          <a:prstGeom prst="rect">
            <a:avLst/>
          </a:prstGeom>
          <a:noFill/>
        </p:spPr>
        <p:txBody>
          <a:bodyPr wrap="square" rtlCol="0">
            <a:spAutoFit/>
          </a:bodyPr>
          <a:lstStyle/>
          <a:p>
            <a:pPr algn="ctr"/>
            <a:r>
              <a:rPr lang="ka-GE" sz="2800" b="1" dirty="0">
                <a:cs typeface="Times New Roman"/>
              </a:rPr>
              <a:t>სახელმძღვანელოს მოთხოვნები: სიტუაციის ანალიზი </a:t>
            </a:r>
            <a:r>
              <a:rPr lang="ka-GE" sz="2800" b="1" dirty="0"/>
              <a:t>*</a:t>
            </a:r>
            <a:endParaRPr lang="en-US" sz="2800" dirty="0"/>
          </a:p>
          <a:p>
            <a:pPr algn="ctr"/>
            <a:endParaRPr lang="en-GB" sz="2800" dirty="0"/>
          </a:p>
        </p:txBody>
      </p:sp>
      <p:sp>
        <p:nvSpPr>
          <p:cNvPr id="5" name="TextBox 4">
            <a:extLst>
              <a:ext uri="{FF2B5EF4-FFF2-40B4-BE49-F238E27FC236}">
                <a16:creationId xmlns:a16="http://schemas.microsoft.com/office/drawing/2014/main" id="{CEA34C2B-C8D9-43F1-ACD1-42D93FEA31EE}"/>
              </a:ext>
            </a:extLst>
          </p:cNvPr>
          <p:cNvSpPr txBox="1"/>
          <p:nvPr/>
        </p:nvSpPr>
        <p:spPr>
          <a:xfrm>
            <a:off x="633046" y="6370419"/>
            <a:ext cx="11163719" cy="338554"/>
          </a:xfrm>
          <a:prstGeom prst="rect">
            <a:avLst/>
          </a:prstGeom>
          <a:noFill/>
        </p:spPr>
        <p:txBody>
          <a:bodyPr wrap="square" rtlCol="0">
            <a:spAutoFit/>
          </a:bodyPr>
          <a:lstStyle/>
          <a:p>
            <a:r>
              <a:rPr lang="en-US" sz="1600" dirty="0"/>
              <a:t>*</a:t>
            </a:r>
            <a:r>
              <a:rPr lang="ka-GE" sz="1600" dirty="0"/>
              <a:t>წყარო</a:t>
            </a:r>
            <a:r>
              <a:rPr lang="en-US" sz="1600" dirty="0"/>
              <a:t>: </a:t>
            </a:r>
            <a:r>
              <a:rPr lang="ka-GE" sz="1600" dirty="0"/>
              <a:t>პოლიტიკის დაგეგმვის, მონიტორინგისა და შეფასების სახელმძღვანელო, 2020 წ.</a:t>
            </a:r>
            <a:endParaRPr lang="en-US" sz="1600" dirty="0"/>
          </a:p>
        </p:txBody>
      </p:sp>
      <p:pic>
        <p:nvPicPr>
          <p:cNvPr id="6" name="Picture 5">
            <a:extLst>
              <a:ext uri="{FF2B5EF4-FFF2-40B4-BE49-F238E27FC236}">
                <a16:creationId xmlns:a16="http://schemas.microsoft.com/office/drawing/2014/main" id="{C8BDD367-12F7-48BB-B1D3-DE6A003B2A76}"/>
              </a:ext>
            </a:extLst>
          </p:cNvPr>
          <p:cNvPicPr>
            <a:picLocks noChangeAspect="1"/>
          </p:cNvPicPr>
          <p:nvPr/>
        </p:nvPicPr>
        <p:blipFill>
          <a:blip r:embed="rId2"/>
          <a:stretch>
            <a:fillRect/>
          </a:stretch>
        </p:blipFill>
        <p:spPr>
          <a:xfrm>
            <a:off x="451556" y="1036320"/>
            <a:ext cx="11514666" cy="5161280"/>
          </a:xfrm>
          <a:prstGeom prst="rect">
            <a:avLst/>
          </a:prstGeom>
        </p:spPr>
      </p:pic>
    </p:spTree>
    <p:extLst>
      <p:ext uri="{BB962C8B-B14F-4D97-AF65-F5344CB8AC3E}">
        <p14:creationId xmlns:p14="http://schemas.microsoft.com/office/powerpoint/2010/main" val="82089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726140" y="1676438"/>
            <a:ext cx="11013141" cy="4277794"/>
          </a:xfrm>
        </p:spPr>
        <p:txBody>
          <a:bodyPr>
            <a:noAutofit/>
          </a:bodyPr>
          <a:lstStyle/>
          <a:p>
            <a:pPr algn="just">
              <a:lnSpc>
                <a:spcPct val="100000"/>
              </a:lnSpc>
              <a:spcBef>
                <a:spcPts val="0"/>
              </a:spcBef>
              <a:spcAft>
                <a:spcPts val="1200"/>
              </a:spcAft>
            </a:pPr>
            <a:r>
              <a:rPr lang="ka-GE" sz="2600" dirty="0"/>
              <a:t>პრობლემა უნდა იქნეს შესწავლილი და დადასტურებული </a:t>
            </a:r>
            <a:r>
              <a:rPr lang="ka-GE" sz="2600" b="1" dirty="0"/>
              <a:t>ემპირიულად</a:t>
            </a:r>
            <a:r>
              <a:rPr lang="ka-GE" sz="2600" dirty="0"/>
              <a:t> ანუ ფაქტებზე და მონაცემებზე დაყრდნობით</a:t>
            </a:r>
          </a:p>
          <a:p>
            <a:pPr algn="just">
              <a:lnSpc>
                <a:spcPct val="100000"/>
              </a:lnSpc>
              <a:spcBef>
                <a:spcPts val="0"/>
              </a:spcBef>
              <a:spcAft>
                <a:spcPts val="1200"/>
              </a:spcAft>
            </a:pPr>
            <a:r>
              <a:rPr lang="ka-GE" sz="2600" dirty="0"/>
              <a:t>ჩანდეს </a:t>
            </a:r>
            <a:r>
              <a:rPr lang="ka-GE" sz="2600" b="1" dirty="0"/>
              <a:t>ძირითადი პრობლემები, </a:t>
            </a:r>
            <a:r>
              <a:rPr lang="ka-GE" sz="2600" dirty="0"/>
              <a:t>მათი </a:t>
            </a:r>
            <a:r>
              <a:rPr lang="ka-GE" sz="2600" b="1" dirty="0"/>
              <a:t>გამომწვევი ფაქტორები </a:t>
            </a:r>
            <a:r>
              <a:rPr lang="ka-GE" sz="2600" dirty="0"/>
              <a:t>და</a:t>
            </a:r>
            <a:r>
              <a:rPr lang="ka-GE" sz="2600" b="1" dirty="0"/>
              <a:t> უარყოფითი შედეგები</a:t>
            </a:r>
            <a:r>
              <a:rPr lang="ka-GE" sz="2600" dirty="0"/>
              <a:t>, გამყარებული შესაბამისი მონაცემებით </a:t>
            </a:r>
            <a:endParaRPr lang="ka-GE" altLang="en-US" sz="2600" dirty="0"/>
          </a:p>
          <a:p>
            <a:pPr algn="just">
              <a:lnSpc>
                <a:spcPct val="100000"/>
              </a:lnSpc>
              <a:spcBef>
                <a:spcPts val="0"/>
              </a:spcBef>
              <a:spcAft>
                <a:spcPts val="1200"/>
              </a:spcAft>
            </a:pPr>
            <a:r>
              <a:rPr lang="ka-GE" sz="2600" dirty="0"/>
              <a:t>სიტუაციის ანალიზს საფუძვლად უნდა დაედოს </a:t>
            </a:r>
            <a:r>
              <a:rPr lang="ka-GE" sz="2600" b="1" dirty="0"/>
              <a:t>წინა სტრატეგიის </a:t>
            </a:r>
            <a:r>
              <a:rPr lang="ka-GE" sz="2600" dirty="0"/>
              <a:t>(არსებობის შემთხვევაში)</a:t>
            </a:r>
            <a:r>
              <a:rPr lang="ka-GE" sz="2600" b="1" dirty="0"/>
              <a:t> შეფასება.</a:t>
            </a:r>
            <a:r>
              <a:rPr lang="ka-GE" sz="2600" dirty="0"/>
              <a:t> </a:t>
            </a:r>
          </a:p>
          <a:p>
            <a:pPr algn="just">
              <a:lnSpc>
                <a:spcPct val="100000"/>
              </a:lnSpc>
              <a:spcBef>
                <a:spcPts val="0"/>
              </a:spcBef>
              <a:spcAft>
                <a:spcPts val="1200"/>
              </a:spcAft>
            </a:pPr>
            <a:r>
              <a:rPr lang="ka-GE" sz="2600" dirty="0"/>
              <a:t>შესაძლებელია ასევე ჩატარდეს სრულყოფილი </a:t>
            </a:r>
            <a:r>
              <a:rPr lang="ka-GE" sz="2600" b="1" dirty="0"/>
              <a:t>საბაზისო კვლევა </a:t>
            </a:r>
            <a:r>
              <a:rPr lang="ka-GE" sz="2600" dirty="0"/>
              <a:t>და აისახოს </a:t>
            </a:r>
            <a:r>
              <a:rPr lang="ka-GE" sz="2600" b="1" dirty="0"/>
              <a:t>ძირითადი მიგნებები</a:t>
            </a:r>
            <a:r>
              <a:rPr lang="ka-GE" sz="2600" dirty="0"/>
              <a:t>. </a:t>
            </a:r>
          </a:p>
          <a:p>
            <a:pPr algn="just">
              <a:lnSpc>
                <a:spcPct val="100000"/>
              </a:lnSpc>
              <a:spcBef>
                <a:spcPts val="0"/>
              </a:spcBef>
              <a:spcAft>
                <a:spcPts val="1200"/>
              </a:spcAft>
            </a:pPr>
            <a:r>
              <a:rPr lang="ka-GE" sz="2600" dirty="0"/>
              <a:t>საბაზისო კვლევ(ებ)ის მონაცემები გამოდგება როგორც </a:t>
            </a:r>
            <a:r>
              <a:rPr lang="ka-GE" sz="2600" b="1" dirty="0"/>
              <a:t>საბაზისო</a:t>
            </a:r>
            <a:r>
              <a:rPr lang="ka-GE" sz="2600" dirty="0"/>
              <a:t> </a:t>
            </a:r>
            <a:r>
              <a:rPr lang="ka-GE" sz="2600" b="1" dirty="0"/>
              <a:t>ინდიკატორები</a:t>
            </a:r>
            <a:endParaRPr lang="ka-GE"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pPr>
            <a:endParaRPr lang="sk-SK" altLang="en-US" sz="2600" dirty="0"/>
          </a:p>
        </p:txBody>
      </p:sp>
      <p:sp>
        <p:nvSpPr>
          <p:cNvPr id="2" name="Rectangle 1">
            <a:extLst>
              <a:ext uri="{FF2B5EF4-FFF2-40B4-BE49-F238E27FC236}">
                <a16:creationId xmlns:a16="http://schemas.microsoft.com/office/drawing/2014/main" id="{EF27E326-B2B2-F645-80B4-ACE50C18D34E}"/>
              </a:ext>
            </a:extLst>
          </p:cNvPr>
          <p:cNvSpPr/>
          <p:nvPr/>
        </p:nvSpPr>
        <p:spPr>
          <a:xfrm>
            <a:off x="2551814" y="266803"/>
            <a:ext cx="8359766" cy="1015663"/>
          </a:xfrm>
          <a:prstGeom prst="rect">
            <a:avLst/>
          </a:prstGeom>
        </p:spPr>
        <p:txBody>
          <a:bodyPr wrap="square">
            <a:spAutoFit/>
          </a:bodyPr>
          <a:lstStyle/>
          <a:p>
            <a:pPr algn="ctr"/>
            <a:r>
              <a:rPr lang="ka-GE" altLang="en-US" sz="3200" b="1" dirty="0"/>
              <a:t>სიტუაციის ანალიზი</a:t>
            </a:r>
          </a:p>
          <a:p>
            <a:pPr algn="ctr"/>
            <a:r>
              <a:rPr lang="ka-GE" sz="2800" b="1" dirty="0"/>
              <a:t>პრობლემის ემპირიულად შესწავლა</a:t>
            </a:r>
            <a:endParaRPr lang="en-US" sz="2800" b="1" dirty="0"/>
          </a:p>
        </p:txBody>
      </p:sp>
      <p:sp>
        <p:nvSpPr>
          <p:cNvPr id="3" name="Slide Number Placeholder 2"/>
          <p:cNvSpPr>
            <a:spLocks noGrp="1"/>
          </p:cNvSpPr>
          <p:nvPr>
            <p:ph type="sldNum" sz="quarter" idx="12"/>
          </p:nvPr>
        </p:nvSpPr>
        <p:spPr/>
        <p:txBody>
          <a:bodyPr/>
          <a:lstStyle/>
          <a:p>
            <a:fld id="{11347195-26C9-D64A-B1D7-50AB555AB9A6}" type="slidenum">
              <a:rPr lang="en-US" smtClean="0"/>
              <a:t>33</a:t>
            </a:fld>
            <a:endParaRPr lang="en-US"/>
          </a:p>
        </p:txBody>
      </p:sp>
    </p:spTree>
    <p:extLst>
      <p:ext uri="{BB962C8B-B14F-4D97-AF65-F5344CB8AC3E}">
        <p14:creationId xmlns:p14="http://schemas.microsoft.com/office/powerpoint/2010/main" val="252033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726140" y="1676438"/>
            <a:ext cx="11013141" cy="4277794"/>
          </a:xfrm>
        </p:spPr>
        <p:txBody>
          <a:bodyPr>
            <a:noAutofit/>
          </a:bodyPr>
          <a:lstStyle/>
          <a:p>
            <a:pPr marL="0" indent="0" algn="just">
              <a:lnSpc>
                <a:spcPct val="100000"/>
              </a:lnSpc>
              <a:spcBef>
                <a:spcPts val="0"/>
              </a:spcBef>
              <a:spcAft>
                <a:spcPts val="1200"/>
              </a:spcAft>
              <a:buNone/>
            </a:pPr>
            <a:r>
              <a:rPr lang="ka-GE" altLang="en-US" sz="2600" dirty="0"/>
              <a:t>საჭიროა შემდეგი ტიპის მონაცემები:</a:t>
            </a:r>
          </a:p>
          <a:p>
            <a:pPr algn="just">
              <a:lnSpc>
                <a:spcPct val="100000"/>
              </a:lnSpc>
              <a:spcBef>
                <a:spcPts val="0"/>
              </a:spcBef>
              <a:spcAft>
                <a:spcPts val="1200"/>
              </a:spcAft>
            </a:pPr>
            <a:r>
              <a:rPr lang="ka-GE" altLang="en-US" sz="2600" dirty="0"/>
              <a:t>რეგულარულად შეგროვებული მონაცემები (ანგარიშები, ოფიციალური დოკუმენტები, მონიტორინგის ანალიზები)</a:t>
            </a:r>
          </a:p>
          <a:p>
            <a:pPr algn="just">
              <a:lnSpc>
                <a:spcPct val="100000"/>
              </a:lnSpc>
              <a:spcBef>
                <a:spcPts val="0"/>
              </a:spcBef>
              <a:spcAft>
                <a:spcPts val="1200"/>
              </a:spcAft>
            </a:pPr>
            <a:r>
              <a:rPr lang="ka-GE" altLang="en-US" sz="2600" dirty="0"/>
              <a:t>ინდიკატორები (იხ. მოდული 5)</a:t>
            </a:r>
            <a:endParaRPr lang="sk-SK" altLang="en-US" sz="2600" dirty="0"/>
          </a:p>
          <a:p>
            <a:pPr algn="just" eaLnBrk="1" hangingPunct="1">
              <a:lnSpc>
                <a:spcPct val="100000"/>
              </a:lnSpc>
              <a:spcBef>
                <a:spcPts val="0"/>
              </a:spcBef>
              <a:spcAft>
                <a:spcPts val="1200"/>
              </a:spcAft>
            </a:pPr>
            <a:r>
              <a:rPr lang="ka-GE" altLang="en-US" sz="2600" dirty="0"/>
              <a:t>სიმპტომების</a:t>
            </a:r>
            <a:r>
              <a:rPr lang="en-US" altLang="en-US" sz="2600" dirty="0"/>
              <a:t>, </a:t>
            </a:r>
            <a:r>
              <a:rPr lang="ka-GE" altLang="en-US" sz="2600" dirty="0"/>
              <a:t>ტენდეციების, პრობლემის მასშტაბის, კონტექსტის</a:t>
            </a:r>
            <a:r>
              <a:rPr lang="en-US" altLang="en-US" sz="2600" dirty="0"/>
              <a:t> </a:t>
            </a:r>
            <a:r>
              <a:rPr lang="ka-GE" altLang="en-US" sz="2600" dirty="0"/>
              <a:t>ანალიზი; </a:t>
            </a:r>
          </a:p>
          <a:p>
            <a:pPr algn="just" eaLnBrk="1" hangingPunct="1">
              <a:lnSpc>
                <a:spcPct val="100000"/>
              </a:lnSpc>
              <a:spcBef>
                <a:spcPts val="0"/>
              </a:spcBef>
              <a:spcAft>
                <a:spcPts val="1200"/>
              </a:spcAft>
            </a:pPr>
            <a:r>
              <a:rPr lang="ka-GE" altLang="en-US" sz="2600" dirty="0"/>
              <a:t>კონსულტაციები, კვლევა, შედარებითი მაგალითები, სტანდარტები</a:t>
            </a:r>
            <a:endParaRPr lang="en-US" altLang="en-US" sz="2600" dirty="0"/>
          </a:p>
          <a:p>
            <a:pPr algn="just" eaLnBrk="1" hangingPunct="1">
              <a:lnSpc>
                <a:spcPct val="100000"/>
              </a:lnSpc>
              <a:spcBef>
                <a:spcPts val="0"/>
              </a:spcBef>
              <a:spcAft>
                <a:spcPts val="1200"/>
              </a:spcAft>
            </a:pPr>
            <a:r>
              <a:rPr lang="ka-GE" altLang="en-US" sz="2600" dirty="0"/>
              <a:t>მიზეზშედეგობრივი კავშირები სიმპტომებსა/შედეგებსა და ფაქტორებს/მიზეზებს შორის</a:t>
            </a: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pPr>
            <a:endParaRPr lang="sk-SK" altLang="en-US" sz="2600" dirty="0"/>
          </a:p>
        </p:txBody>
      </p:sp>
      <p:sp>
        <p:nvSpPr>
          <p:cNvPr id="2" name="Rectangle 1">
            <a:extLst>
              <a:ext uri="{FF2B5EF4-FFF2-40B4-BE49-F238E27FC236}">
                <a16:creationId xmlns:a16="http://schemas.microsoft.com/office/drawing/2014/main" id="{EF27E326-B2B2-F645-80B4-ACE50C18D34E}"/>
              </a:ext>
            </a:extLst>
          </p:cNvPr>
          <p:cNvSpPr/>
          <p:nvPr/>
        </p:nvSpPr>
        <p:spPr>
          <a:xfrm>
            <a:off x="2551814" y="266803"/>
            <a:ext cx="8359766" cy="1077218"/>
          </a:xfrm>
          <a:prstGeom prst="rect">
            <a:avLst/>
          </a:prstGeom>
        </p:spPr>
        <p:txBody>
          <a:bodyPr wrap="square">
            <a:spAutoFit/>
          </a:bodyPr>
          <a:lstStyle/>
          <a:p>
            <a:pPr algn="ctr"/>
            <a:r>
              <a:rPr lang="ka-GE" altLang="en-US" sz="3200" b="1" dirty="0"/>
              <a:t>სიტუაციის ანალიზი</a:t>
            </a:r>
          </a:p>
          <a:p>
            <a:pPr algn="ctr"/>
            <a:r>
              <a:rPr lang="ka-GE" sz="3200" b="1" dirty="0"/>
              <a:t>პრობლემის ემპირიულად შესწავლა</a:t>
            </a:r>
            <a:endParaRPr lang="en-US" sz="3200" b="1" dirty="0"/>
          </a:p>
        </p:txBody>
      </p:sp>
      <p:sp>
        <p:nvSpPr>
          <p:cNvPr id="3" name="Slide Number Placeholder 2"/>
          <p:cNvSpPr>
            <a:spLocks noGrp="1"/>
          </p:cNvSpPr>
          <p:nvPr>
            <p:ph type="sldNum" sz="quarter" idx="12"/>
          </p:nvPr>
        </p:nvSpPr>
        <p:spPr/>
        <p:txBody>
          <a:bodyPr/>
          <a:lstStyle/>
          <a:p>
            <a:fld id="{11347195-26C9-D64A-B1D7-50AB555AB9A6}" type="slidenum">
              <a:rPr lang="en-US" smtClean="0"/>
              <a:t>34</a:t>
            </a:fld>
            <a:endParaRPr lang="en-US"/>
          </a:p>
        </p:txBody>
      </p:sp>
    </p:spTree>
    <p:extLst>
      <p:ext uri="{BB962C8B-B14F-4D97-AF65-F5344CB8AC3E}">
        <p14:creationId xmlns:p14="http://schemas.microsoft.com/office/powerpoint/2010/main" val="4052201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15466" y="482601"/>
            <a:ext cx="11173767" cy="330200"/>
          </a:xfrm>
          <a:ln/>
        </p:spPr>
        <p:txBody>
          <a:bodyPr>
            <a:noAutofit/>
          </a:bodyPr>
          <a:lstStyle/>
          <a:p>
            <a:pPr algn="ctr"/>
            <a:r>
              <a:rPr lang="ka-GE" sz="3200" b="1" dirty="0">
                <a:latin typeface="+mn-lt"/>
                <a:cs typeface="Times New Roman"/>
              </a:rPr>
              <a:t>სიტუაციის ანალიზი</a:t>
            </a:r>
            <a:r>
              <a:rPr lang="en-GB" sz="3200" b="1" dirty="0">
                <a:latin typeface="+mn-lt"/>
                <a:cs typeface="Times New Roman"/>
              </a:rPr>
              <a:t>* </a:t>
            </a:r>
            <a:br>
              <a:rPr lang="en-GB" sz="2400" b="1" dirty="0">
                <a:latin typeface="+mn-lt"/>
                <a:cs typeface="Times New Roman"/>
              </a:rPr>
            </a:br>
            <a:br>
              <a:rPr lang="en-GB" sz="2400" b="1" dirty="0">
                <a:latin typeface="+mn-lt"/>
                <a:cs typeface="Times New Roman"/>
              </a:rPr>
            </a:br>
            <a:r>
              <a:rPr lang="ka-GE" sz="2400" b="1" dirty="0">
                <a:latin typeface="+mn-lt"/>
                <a:cs typeface="Times New Roman"/>
              </a:rPr>
              <a:t>პრობლემის იდენტიფიცირება ემპირიულ მონაცემებზე დაყრდნობით</a:t>
            </a:r>
            <a:endParaRPr lang="en-GB" sz="2400" b="1" dirty="0">
              <a:latin typeface="+mn-lt"/>
              <a:cs typeface="Times New Roman"/>
            </a:endParaRPr>
          </a:p>
        </p:txBody>
      </p:sp>
      <p:sp>
        <p:nvSpPr>
          <p:cNvPr id="10" name="Rectangle 7">
            <a:extLst>
              <a:ext uri="{FF2B5EF4-FFF2-40B4-BE49-F238E27FC236}">
                <a16:creationId xmlns:a16="http://schemas.microsoft.com/office/drawing/2014/main" id="{15D667CA-87AF-4146-ADC3-44BB3E6967E3}"/>
              </a:ext>
            </a:extLst>
          </p:cNvPr>
          <p:cNvSpPr>
            <a:spLocks noChangeArrowheads="1"/>
          </p:cNvSpPr>
          <p:nvPr/>
        </p:nvSpPr>
        <p:spPr bwMode="auto">
          <a:xfrm>
            <a:off x="671536" y="1924636"/>
            <a:ext cx="11055134" cy="3785652"/>
          </a:xfrm>
          <a:prstGeom prst="rect">
            <a:avLst/>
          </a:prstGeom>
          <a:noFill/>
          <a:ln w="9525">
            <a:noFill/>
            <a:miter lim="800000"/>
            <a:headEnd/>
            <a:tailEnd/>
          </a:ln>
        </p:spPr>
        <p:txBody>
          <a:bodyPr wrap="square">
            <a:prstTxWarp prst="textNoShape">
              <a:avLst/>
            </a:prstTxWarp>
            <a:spAutoFit/>
          </a:bodyPr>
          <a:lstStyle/>
          <a:p>
            <a:pPr marL="285750" indent="-285750">
              <a:buFont typeface="Arial" panose="020B0604020202020204" pitchFamily="34" charset="0"/>
              <a:buChar char="•"/>
            </a:pPr>
            <a:r>
              <a:rPr lang="ka-GE" sz="2600" dirty="0"/>
              <a:t>არსებული სიტუაციის ანალიზისის შედეგად სასურველია პასუხები გაეცეს შემდეგ კითხვებს:</a:t>
            </a:r>
          </a:p>
          <a:p>
            <a:pPr marL="285750" indent="-285750">
              <a:buFont typeface="Arial" panose="020B0604020202020204" pitchFamily="34" charset="0"/>
              <a:buChar char="•"/>
            </a:pPr>
            <a:endParaRPr lang="en-US" sz="2800" dirty="0"/>
          </a:p>
          <a:p>
            <a:pPr marL="285750" lvl="0" indent="-285750">
              <a:buFont typeface="Wingdings" panose="05000000000000000000" pitchFamily="2" charset="2"/>
              <a:buChar char="Ø"/>
            </a:pPr>
            <a:r>
              <a:rPr lang="ka-GE" sz="2000" dirty="0"/>
              <a:t>რა სახის პრობლემასთან გვაქვს საქმე? </a:t>
            </a:r>
          </a:p>
          <a:p>
            <a:pPr marL="285750" lvl="0" indent="-285750">
              <a:buFont typeface="Wingdings" panose="05000000000000000000" pitchFamily="2" charset="2"/>
              <a:buChar char="Ø"/>
            </a:pPr>
            <a:r>
              <a:rPr lang="ka-GE" sz="2000" dirty="0"/>
              <a:t>როგორია პრობლემის მასშტაბი (ზომა) და როგორია მისი გავრცელება მთელს მოსახლეობაში?</a:t>
            </a:r>
          </a:p>
          <a:p>
            <a:pPr marL="285750" lvl="0" indent="-285750">
              <a:buFont typeface="Wingdings" panose="05000000000000000000" pitchFamily="2" charset="2"/>
              <a:buChar char="Ø"/>
            </a:pPr>
            <a:r>
              <a:rPr lang="ka-GE" sz="2000" dirty="0"/>
              <a:t>რა ფაქტორები შეიძლება იწვევდეს აღნიშნულ პრობლემას? </a:t>
            </a:r>
          </a:p>
          <a:p>
            <a:pPr marL="285750" lvl="0" indent="-285750">
              <a:buFont typeface="Wingdings" panose="05000000000000000000" pitchFamily="2" charset="2"/>
              <a:buChar char="Ø"/>
            </a:pPr>
            <a:r>
              <a:rPr lang="ka-GE" sz="2000" dirty="0"/>
              <a:t>რა არის პრობლემის წარმოშობისა და მისი წარმოშობის სიხშირის ალბათობა? </a:t>
            </a:r>
          </a:p>
          <a:p>
            <a:pPr marL="285750" lvl="0" indent="-285750">
              <a:buFont typeface="Wingdings" panose="05000000000000000000" pitchFamily="2" charset="2"/>
              <a:buChar char="Ø"/>
            </a:pPr>
            <a:r>
              <a:rPr lang="ka-GE" sz="2000" dirty="0"/>
              <a:t>ვისზე ახდენს პრობლემა გავლენას? </a:t>
            </a:r>
          </a:p>
          <a:p>
            <a:pPr marL="285750" lvl="0" indent="-285750">
              <a:buFont typeface="Wingdings" panose="05000000000000000000" pitchFamily="2" charset="2"/>
              <a:buChar char="Ø"/>
            </a:pPr>
            <a:r>
              <a:rPr lang="ka-GE" sz="2000" dirty="0"/>
              <a:t>ვის გააჩნია უნარი და შესაძლებლობა ყველაზე ეფექტურად მართოს ან გადაჭრას პრობლემა?</a:t>
            </a:r>
            <a:endParaRPr lang="en-US" sz="2000" dirty="0"/>
          </a:p>
        </p:txBody>
      </p:sp>
      <p:sp>
        <p:nvSpPr>
          <p:cNvPr id="2" name="TextBox 1">
            <a:extLst>
              <a:ext uri="{FF2B5EF4-FFF2-40B4-BE49-F238E27FC236}">
                <a16:creationId xmlns:a16="http://schemas.microsoft.com/office/drawing/2014/main" id="{3B4446B7-8B53-9146-94DD-52F60482008E}"/>
              </a:ext>
            </a:extLst>
          </p:cNvPr>
          <p:cNvSpPr txBox="1"/>
          <p:nvPr/>
        </p:nvSpPr>
        <p:spPr>
          <a:xfrm>
            <a:off x="671536" y="6365393"/>
            <a:ext cx="11055134" cy="369332"/>
          </a:xfrm>
          <a:prstGeom prst="rect">
            <a:avLst/>
          </a:prstGeom>
          <a:noFill/>
        </p:spPr>
        <p:txBody>
          <a:bodyPr wrap="square" rtlCol="0">
            <a:spAutoFit/>
          </a:bodyPr>
          <a:lstStyle/>
          <a:p>
            <a:r>
              <a:rPr lang="en-US" dirty="0"/>
              <a:t>* </a:t>
            </a:r>
            <a:r>
              <a:rPr lang="ka-GE" sz="1600" dirty="0"/>
              <a:t>წყარო: პოლიტიკის დაგეგმვის, მონიტორინგისა და შეფასების სახელმძღვანელო, 2020 წელი</a:t>
            </a:r>
            <a:endParaRPr lang="en-US" sz="1600" dirty="0"/>
          </a:p>
        </p:txBody>
      </p:sp>
    </p:spTree>
    <p:extLst>
      <p:ext uri="{BB962C8B-B14F-4D97-AF65-F5344CB8AC3E}">
        <p14:creationId xmlns:p14="http://schemas.microsoft.com/office/powerpoint/2010/main" val="4034314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117600" y="46300"/>
            <a:ext cx="10210800" cy="601073"/>
          </a:xfrm>
          <a:ln/>
        </p:spPr>
        <p:txBody>
          <a:bodyPr>
            <a:noAutofit/>
          </a:bodyPr>
          <a:lstStyle/>
          <a:p>
            <a:pPr algn="ctr"/>
            <a:r>
              <a:rPr lang="ka-GE" sz="2400" b="1" dirty="0">
                <a:latin typeface="+mn-lt"/>
                <a:cs typeface="Times New Roman"/>
              </a:rPr>
              <a:t>მონაცემთა წყაროები სიტუაციის ანალიზისთვის - ძლიერი და სუსტი მხარეები </a:t>
            </a:r>
            <a:endParaRPr lang="en-GB" sz="2400" b="1" dirty="0">
              <a:latin typeface="+mn-lt"/>
              <a:cs typeface="Times New Roman"/>
            </a:endParaRPr>
          </a:p>
        </p:txBody>
      </p:sp>
      <p:sp>
        <p:nvSpPr>
          <p:cNvPr id="197637" name="Rectangle 5"/>
          <p:cNvSpPr>
            <a:spLocks noGrp="1" noChangeArrowheads="1"/>
          </p:cNvSpPr>
          <p:nvPr>
            <p:ph idx="1"/>
          </p:nvPr>
        </p:nvSpPr>
        <p:spPr>
          <a:xfrm>
            <a:off x="186896" y="587330"/>
            <a:ext cx="3526237" cy="2328104"/>
          </a:xfrm>
          <a:noFill/>
          <a:ln w="12700">
            <a:solidFill>
              <a:schemeClr val="tx1"/>
            </a:solidFill>
            <a:miter lim="800000"/>
            <a:headEnd/>
            <a:tailEnd/>
          </a:ln>
        </p:spPr>
        <p:txBody>
          <a:bodyPr vert="horz" lIns="72000" tIns="72000" rIns="72000" bIns="72000" rtlCol="0">
            <a:noAutofit/>
          </a:bodyPr>
          <a:lstStyle/>
          <a:p>
            <a:pPr marL="609600" indent="-609600">
              <a:lnSpc>
                <a:spcPct val="100000"/>
              </a:lnSpc>
              <a:spcBef>
                <a:spcPts val="0"/>
              </a:spcBef>
              <a:buNone/>
            </a:pPr>
            <a:r>
              <a:rPr lang="ka-GE" sz="1600" b="1" dirty="0">
                <a:cs typeface="Times New Roman"/>
              </a:rPr>
              <a:t>მოსახლეობის აღწერა</a:t>
            </a:r>
            <a:endParaRPr lang="en-GB" sz="1600" b="1"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მთელი მოსახლეობის თითქმის 100%-იანი დაფარვა</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შედეგები სანდოა მცირე ტერიტორიის დონეზე</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მხოლოდ ყოველ ათ წელიწადში</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შედარებით შეზღუდული ინდიკატორების ნუსხა </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უკიდურესად ძვირი</a:t>
            </a:r>
            <a:endParaRPr lang="en-GB" sz="1600" dirty="0">
              <a:cs typeface="Times New Roman"/>
            </a:endParaRPr>
          </a:p>
        </p:txBody>
      </p:sp>
      <p:sp>
        <p:nvSpPr>
          <p:cNvPr id="197638" name="Rectangle 6"/>
          <p:cNvSpPr>
            <a:spLocks noChangeArrowheads="1"/>
          </p:cNvSpPr>
          <p:nvPr/>
        </p:nvSpPr>
        <p:spPr bwMode="auto">
          <a:xfrm>
            <a:off x="3825669" y="688928"/>
            <a:ext cx="4343846" cy="19732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609600" indent="-609600" eaLnBrk="0" hangingPunct="0">
              <a:buClr>
                <a:srgbClr val="FFFFCC"/>
              </a:buClr>
            </a:pPr>
            <a:r>
              <a:rPr lang="ka-GE" sz="1600" b="1" dirty="0">
                <a:cs typeface="Times New Roman"/>
              </a:rPr>
              <a:t>გამოკითხვები/რაოდენობრივი კვლევები</a:t>
            </a:r>
            <a:endParaRPr lang="en-GB" sz="1600" b="1"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მკაფიო კვლევითი ფოკუსი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ინდიკატორების ვრცელი ნუსხის შესაძლებლობა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ცდომილება შერჩევის დროს</a:t>
            </a:r>
            <a:endParaRPr lang="en-GB" sz="1600" dirty="0">
              <a:cs typeface="Times New Roman"/>
            </a:endParaRPr>
          </a:p>
          <a:p>
            <a:pPr marL="174625" indent="-174625" eaLnBrk="0" hangingPunct="0">
              <a:buClr>
                <a:srgbClr val="FFFFCC"/>
              </a:buClr>
            </a:pPr>
            <a:r>
              <a:rPr lang="en-GB" sz="1600" dirty="0">
                <a:cs typeface="Times New Roman"/>
              </a:rPr>
              <a:t>-  </a:t>
            </a:r>
            <a:r>
              <a:rPr lang="ka-GE" sz="1600" dirty="0">
                <a:cs typeface="Times New Roman"/>
              </a:rPr>
              <a:t>შედეგები ხშირად სანდო არ არის მცირე</a:t>
            </a:r>
            <a:r>
              <a:rPr lang="en-US" sz="1600" dirty="0">
                <a:cs typeface="Times New Roman"/>
              </a:rPr>
              <a:t> </a:t>
            </a:r>
            <a:r>
              <a:rPr lang="ka-GE" sz="1600" dirty="0">
                <a:cs typeface="Times New Roman"/>
              </a:rPr>
              <a:t>ტერიტორიის დონეზე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ძალიან ძვირია</a:t>
            </a:r>
            <a:endParaRPr lang="en-GB" sz="1600" dirty="0">
              <a:cs typeface="Times New Roman"/>
            </a:endParaRPr>
          </a:p>
        </p:txBody>
      </p:sp>
      <p:sp>
        <p:nvSpPr>
          <p:cNvPr id="197639" name="Rectangle 7"/>
          <p:cNvSpPr>
            <a:spLocks noChangeArrowheads="1"/>
          </p:cNvSpPr>
          <p:nvPr/>
        </p:nvSpPr>
        <p:spPr bwMode="auto">
          <a:xfrm>
            <a:off x="55533" y="2981694"/>
            <a:ext cx="4537075" cy="27843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609600" indent="-609600" eaLnBrk="0" hangingPunct="0">
              <a:buClr>
                <a:srgbClr val="FFFFCC"/>
              </a:buClr>
            </a:pPr>
            <a:r>
              <a:rPr lang="ka-GE" sz="1600" b="1" dirty="0">
                <a:cs typeface="Times New Roman"/>
              </a:rPr>
              <a:t>ადმინისტრაციული მონაცემები</a:t>
            </a:r>
            <a:endParaRPr lang="en-GB" sz="1600" b="1"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საინტერესო მოსახლეობის/პოპულაციის თითქმის 100%-მდე დაფარვა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მუდმივად განახლებადი</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შედეგები სანდოა მცირე ტერიტორიის დონეზე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უკვე შეგროვებულია საოპერაციო მიზნით</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ზოგი ინდიკატორი არაპირდაპირია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მონაცემთა მომწოდებლების მხარდაჭერაზეა დამოკიდებული</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მონაცემთა დაცვა</a:t>
            </a:r>
            <a:endParaRPr lang="en-GB" sz="1600" dirty="0">
              <a:cs typeface="Times New Roman"/>
            </a:endParaRPr>
          </a:p>
        </p:txBody>
      </p:sp>
      <p:sp>
        <p:nvSpPr>
          <p:cNvPr id="7" name="Rectangle 6"/>
          <p:cNvSpPr/>
          <p:nvPr/>
        </p:nvSpPr>
        <p:spPr>
          <a:xfrm>
            <a:off x="4653732" y="2890420"/>
            <a:ext cx="3936648" cy="2616101"/>
          </a:xfrm>
          <a:prstGeom prst="rect">
            <a:avLst/>
          </a:prstGeom>
          <a:ln w="12700">
            <a:solidFill>
              <a:schemeClr val="tx1"/>
            </a:solidFill>
          </a:ln>
        </p:spPr>
        <p:txBody>
          <a:bodyPr wrap="square">
            <a:spAutoFit/>
          </a:bodyPr>
          <a:lstStyle/>
          <a:p>
            <a:pPr>
              <a:spcAft>
                <a:spcPts val="0"/>
              </a:spcAft>
              <a:defRPr/>
            </a:pPr>
            <a:r>
              <a:rPr lang="ka-GE" b="1" dirty="0">
                <a:latin typeface="+mn-lt"/>
                <a:ea typeface="Calibri" charset="0"/>
                <a:cs typeface="Times New Roman" charset="0"/>
              </a:rPr>
              <a:t>თვისებრივი მონაცემები </a:t>
            </a:r>
            <a:endParaRPr lang="en-US" b="1" dirty="0">
              <a:latin typeface="+mn-lt"/>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ჩაღრმავებული ინტერვიუები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ფოკუს-ჯგუფები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საკონსულტაციო მეთოდები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დაკვირვება / ჩართული-დაკვირვება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ეთნოგრაფია</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დოკუმენტური ანალიზი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ზეპირი ისტორიები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შემთხვევების ანალიზი/</a:t>
            </a:r>
            <a:r>
              <a:rPr lang="en-US" sz="1600" dirty="0">
                <a:ea typeface="Calibri" charset="0"/>
                <a:cs typeface="Times New Roman" charset="0"/>
              </a:rPr>
              <a:t>case studies</a:t>
            </a:r>
            <a:endParaRPr lang="en-GB" sz="1600" dirty="0">
              <a:ea typeface="Calibri" charset="0"/>
              <a:cs typeface="Times New Roman" charset="0"/>
            </a:endParaRPr>
          </a:p>
          <a:p>
            <a:pPr>
              <a:spcAft>
                <a:spcPts val="0"/>
              </a:spcAft>
              <a:defRPr/>
            </a:pPr>
            <a:endParaRPr lang="en-GB" b="1" dirty="0">
              <a:latin typeface="+mn-lt"/>
              <a:ea typeface="Calibri" charset="0"/>
              <a:cs typeface="Times New Roman" charset="0"/>
            </a:endParaRPr>
          </a:p>
        </p:txBody>
      </p:sp>
      <p:sp>
        <p:nvSpPr>
          <p:cNvPr id="3" name="TextBox 2"/>
          <p:cNvSpPr txBox="1"/>
          <p:nvPr/>
        </p:nvSpPr>
        <p:spPr>
          <a:xfrm>
            <a:off x="8625761" y="2160117"/>
            <a:ext cx="3354753" cy="3231654"/>
          </a:xfrm>
          <a:prstGeom prst="rect">
            <a:avLst/>
          </a:prstGeom>
          <a:noFill/>
          <a:ln w="12700">
            <a:solidFill>
              <a:schemeClr val="tx1"/>
            </a:solidFill>
          </a:ln>
        </p:spPr>
        <p:txBody>
          <a:bodyPr wrap="square" rtlCol="0">
            <a:spAutoFit/>
          </a:bodyPr>
          <a:lstStyle/>
          <a:p>
            <a:r>
              <a:rPr lang="ka-GE" b="1" dirty="0"/>
              <a:t>მტკიცებულების სინთეზი </a:t>
            </a:r>
            <a:endParaRPr lang="en-US" b="1" dirty="0"/>
          </a:p>
          <a:p>
            <a:pPr marL="136525" indent="-125413"/>
            <a:r>
              <a:rPr lang="en-US" sz="1700" b="1" dirty="0"/>
              <a:t>+ </a:t>
            </a:r>
            <a:r>
              <a:rPr lang="ka-GE" sz="1400" dirty="0"/>
              <a:t>არსებული მტკიცებულებების სრულყოფილი მიმოხილვა</a:t>
            </a:r>
            <a:endParaRPr lang="en-US" sz="1400" dirty="0"/>
          </a:p>
          <a:p>
            <a:pPr marL="185738" indent="-174625"/>
            <a:r>
              <a:rPr lang="en-US" sz="1400" dirty="0"/>
              <a:t>+ </a:t>
            </a:r>
            <a:r>
              <a:rPr lang="ka-GE" sz="1400" dirty="0"/>
              <a:t>უზრუნველყოფს მრავალი კვლევის მტკიცებულებების ერთიან ბალანსს </a:t>
            </a:r>
            <a:endParaRPr lang="en-US" sz="1400" dirty="0"/>
          </a:p>
          <a:p>
            <a:pPr marL="185738" indent="-174625"/>
            <a:r>
              <a:rPr lang="en-US" sz="1400" dirty="0"/>
              <a:t>+ </a:t>
            </a:r>
            <a:r>
              <a:rPr lang="ka-GE" sz="1400" dirty="0"/>
              <a:t>უზრუნველყოფს ზემოქმედების ზუსტ ანალიზს </a:t>
            </a:r>
            <a:r>
              <a:rPr lang="en-US" sz="1400" dirty="0"/>
              <a:t> </a:t>
            </a:r>
          </a:p>
          <a:p>
            <a:pPr marL="185738" indent="-174625"/>
            <a:r>
              <a:rPr lang="en-US" sz="1400" dirty="0"/>
              <a:t>+ </a:t>
            </a:r>
            <a:r>
              <a:rPr lang="ka-GE" sz="1400" dirty="0"/>
              <a:t>განსაზღვრავს ბარიერებს და წარმატების / წარუმატებლობის ფაქტორებს</a:t>
            </a:r>
            <a:endParaRPr lang="en-US" sz="1400" dirty="0"/>
          </a:p>
          <a:p>
            <a:pPr marL="136525" indent="-125413">
              <a:buFontTx/>
              <a:buChar char="-"/>
            </a:pPr>
            <a:r>
              <a:rPr lang="ka-GE" sz="1400" dirty="0"/>
              <a:t>შეიძლება იყოს ძვირი</a:t>
            </a:r>
          </a:p>
          <a:p>
            <a:pPr marL="136525" indent="-125413">
              <a:buFontTx/>
              <a:buChar char="-"/>
            </a:pPr>
            <a:r>
              <a:rPr lang="ka-GE" sz="1400" dirty="0"/>
              <a:t>შეგროვებას, ანალიზს და ხარისხის უზრუნველყოფას დიდი დრო სჭირდება  </a:t>
            </a:r>
            <a:endParaRPr lang="en-US" sz="1400" dirty="0"/>
          </a:p>
        </p:txBody>
      </p:sp>
      <p:sp>
        <p:nvSpPr>
          <p:cNvPr id="9" name="TextBox 8">
            <a:extLst>
              <a:ext uri="{FF2B5EF4-FFF2-40B4-BE49-F238E27FC236}">
                <a16:creationId xmlns:a16="http://schemas.microsoft.com/office/drawing/2014/main" id="{A777A2F2-B209-B748-ADA2-AC72DE9B0186}"/>
              </a:ext>
            </a:extLst>
          </p:cNvPr>
          <p:cNvSpPr txBox="1"/>
          <p:nvPr/>
        </p:nvSpPr>
        <p:spPr>
          <a:xfrm>
            <a:off x="8282051" y="587330"/>
            <a:ext cx="3802632" cy="1523494"/>
          </a:xfrm>
          <a:prstGeom prst="rect">
            <a:avLst/>
          </a:prstGeom>
          <a:noFill/>
          <a:ln w="12700">
            <a:solidFill>
              <a:schemeClr val="tx1"/>
            </a:solidFill>
          </a:ln>
        </p:spPr>
        <p:txBody>
          <a:bodyPr wrap="square" rtlCol="0">
            <a:spAutoFit/>
          </a:bodyPr>
          <a:lstStyle/>
          <a:p>
            <a:r>
              <a:rPr lang="ka-GE" sz="1400" b="1" dirty="0"/>
              <a:t>ექსპერიმენტები და კვაზი-ექსპერიმენტები</a:t>
            </a:r>
          </a:p>
          <a:p>
            <a:r>
              <a:rPr lang="en-US" sz="1900" dirty="0"/>
              <a:t>+ </a:t>
            </a:r>
            <a:r>
              <a:rPr lang="ka-GE" sz="1200" dirty="0"/>
              <a:t>უზრუნველყოფს ზემოქმედების ზუსტ შეფასებას </a:t>
            </a:r>
            <a:endParaRPr lang="en-US" sz="1200" dirty="0"/>
          </a:p>
          <a:p>
            <a:r>
              <a:rPr lang="en-US" sz="1200" dirty="0"/>
              <a:t>+ </a:t>
            </a:r>
            <a:r>
              <a:rPr lang="ka-GE" sz="1200" dirty="0"/>
              <a:t>უზრუნველყოფს წმინდა ზემოქმედების შედარებით მონაცემებს </a:t>
            </a:r>
            <a:endParaRPr lang="en-US" sz="1200" dirty="0"/>
          </a:p>
          <a:p>
            <a:pPr marL="136525" indent="-136525">
              <a:buFontTx/>
              <a:buChar char="-"/>
            </a:pPr>
            <a:r>
              <a:rPr lang="ka-GE" sz="1200" dirty="0"/>
              <a:t>შესაძლოა იყოს ძვირი</a:t>
            </a:r>
            <a:endParaRPr lang="en-US" sz="1200" dirty="0"/>
          </a:p>
          <a:p>
            <a:pPr marL="136525" indent="-136525">
              <a:buFontTx/>
              <a:buChar char="-"/>
            </a:pPr>
            <a:r>
              <a:rPr lang="ka-GE" sz="1200" dirty="0"/>
              <a:t>შეგროვებას, ანალიზს და ხარისხის უზრუნველყოფას დიდი დრო სჭირდება</a:t>
            </a:r>
            <a:endParaRPr lang="en-GB" sz="1200" dirty="0">
              <a:solidFill>
                <a:srgbClr val="000000"/>
              </a:solidFill>
              <a:ea typeface="Calibri" charset="0"/>
              <a:cs typeface="Times New Roman" pitchFamily="18" charset="0"/>
            </a:endParaRPr>
          </a:p>
        </p:txBody>
      </p:sp>
      <p:sp>
        <p:nvSpPr>
          <p:cNvPr id="4" name="TextBox 3">
            <a:extLst>
              <a:ext uri="{FF2B5EF4-FFF2-40B4-BE49-F238E27FC236}">
                <a16:creationId xmlns:a16="http://schemas.microsoft.com/office/drawing/2014/main" id="{07EC8321-22AC-0547-9579-A534199E0E17}"/>
              </a:ext>
            </a:extLst>
          </p:cNvPr>
          <p:cNvSpPr txBox="1"/>
          <p:nvPr/>
        </p:nvSpPr>
        <p:spPr>
          <a:xfrm>
            <a:off x="7408366" y="5719144"/>
            <a:ext cx="4537075" cy="892552"/>
          </a:xfrm>
          <a:prstGeom prst="rect">
            <a:avLst/>
          </a:prstGeom>
          <a:noFill/>
          <a:ln w="12700">
            <a:solidFill>
              <a:schemeClr val="tx1"/>
            </a:solidFill>
          </a:ln>
        </p:spPr>
        <p:txBody>
          <a:bodyPr wrap="square" rtlCol="0">
            <a:spAutoFit/>
          </a:bodyPr>
          <a:lstStyle/>
          <a:p>
            <a:r>
              <a:rPr lang="ka-GE" sz="1400" b="1" dirty="0"/>
              <a:t>მონაცემთა გლობალური ელექტრონული ბაზა </a:t>
            </a:r>
            <a:endParaRPr lang="en-US" sz="1400" dirty="0"/>
          </a:p>
          <a:p>
            <a:r>
              <a:rPr lang="en-US" sz="1200" b="1" dirty="0"/>
              <a:t>+ </a:t>
            </a:r>
            <a:r>
              <a:rPr lang="ka-GE" sz="1200" dirty="0"/>
              <a:t>მტკიცებულებების მოცვა მსოფლიოს მასშტაბით</a:t>
            </a:r>
            <a:endParaRPr lang="en-US" sz="1200" dirty="0"/>
          </a:p>
          <a:p>
            <a:r>
              <a:rPr lang="en-US" sz="1200" dirty="0"/>
              <a:t>+ </a:t>
            </a:r>
            <a:r>
              <a:rPr lang="ka-GE" sz="1200" dirty="0"/>
              <a:t>მუდმივი განახლება</a:t>
            </a:r>
            <a:endParaRPr lang="en-US" sz="1200" dirty="0"/>
          </a:p>
          <a:p>
            <a:r>
              <a:rPr lang="en-US" sz="1400" dirty="0"/>
              <a:t>- </a:t>
            </a:r>
            <a:r>
              <a:rPr lang="ka-GE" sz="1200" dirty="0"/>
              <a:t>წვდომა მოითხოვს დამატებით ფინანსებს</a:t>
            </a:r>
            <a:endParaRPr lang="en-US" sz="1200" dirty="0"/>
          </a:p>
        </p:txBody>
      </p:sp>
    </p:spTree>
    <p:extLst>
      <p:ext uri="{BB962C8B-B14F-4D97-AF65-F5344CB8AC3E}">
        <p14:creationId xmlns:p14="http://schemas.microsoft.com/office/powerpoint/2010/main" val="232249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7">
                                            <p:bg/>
                                          </p:spTgt>
                                        </p:tgtEl>
                                        <p:attrNameLst>
                                          <p:attrName>style.visibility</p:attrName>
                                        </p:attrNameLst>
                                      </p:cBhvr>
                                      <p:to>
                                        <p:strVal val="visible"/>
                                      </p:to>
                                    </p:set>
                                    <p:animEffect transition="in" filter="fade">
                                      <p:cBhvr>
                                        <p:cTn id="7" dur="250"/>
                                        <p:tgtEl>
                                          <p:spTgt spid="19763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7">
                                            <p:txEl>
                                              <p:pRg st="0" end="0"/>
                                            </p:txEl>
                                          </p:spTgt>
                                        </p:tgtEl>
                                        <p:attrNameLst>
                                          <p:attrName>style.visibility</p:attrName>
                                        </p:attrNameLst>
                                      </p:cBhvr>
                                      <p:to>
                                        <p:strVal val="visible"/>
                                      </p:to>
                                    </p:set>
                                    <p:animEffect transition="in" filter="fade">
                                      <p:cBhvr>
                                        <p:cTn id="10" dur="250"/>
                                        <p:tgtEl>
                                          <p:spTgt spid="1976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7">
                                            <p:txEl>
                                              <p:pRg st="1" end="1"/>
                                            </p:txEl>
                                          </p:spTgt>
                                        </p:tgtEl>
                                        <p:attrNameLst>
                                          <p:attrName>style.visibility</p:attrName>
                                        </p:attrNameLst>
                                      </p:cBhvr>
                                      <p:to>
                                        <p:strVal val="visible"/>
                                      </p:to>
                                    </p:set>
                                    <p:animEffect transition="in" filter="fade">
                                      <p:cBhvr>
                                        <p:cTn id="13" dur="250"/>
                                        <p:tgtEl>
                                          <p:spTgt spid="19763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37">
                                            <p:txEl>
                                              <p:pRg st="2" end="2"/>
                                            </p:txEl>
                                          </p:spTgt>
                                        </p:tgtEl>
                                        <p:attrNameLst>
                                          <p:attrName>style.visibility</p:attrName>
                                        </p:attrNameLst>
                                      </p:cBhvr>
                                      <p:to>
                                        <p:strVal val="visible"/>
                                      </p:to>
                                    </p:set>
                                    <p:animEffect transition="in" filter="fade">
                                      <p:cBhvr>
                                        <p:cTn id="16" dur="250"/>
                                        <p:tgtEl>
                                          <p:spTgt spid="19763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7637">
                                            <p:txEl>
                                              <p:pRg st="3" end="3"/>
                                            </p:txEl>
                                          </p:spTgt>
                                        </p:tgtEl>
                                        <p:attrNameLst>
                                          <p:attrName>style.visibility</p:attrName>
                                        </p:attrNameLst>
                                      </p:cBhvr>
                                      <p:to>
                                        <p:strVal val="visible"/>
                                      </p:to>
                                    </p:set>
                                    <p:animEffect transition="in" filter="fade">
                                      <p:cBhvr>
                                        <p:cTn id="19" dur="250"/>
                                        <p:tgtEl>
                                          <p:spTgt spid="19763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7637">
                                            <p:txEl>
                                              <p:pRg st="4" end="4"/>
                                            </p:txEl>
                                          </p:spTgt>
                                        </p:tgtEl>
                                        <p:attrNameLst>
                                          <p:attrName>style.visibility</p:attrName>
                                        </p:attrNameLst>
                                      </p:cBhvr>
                                      <p:to>
                                        <p:strVal val="visible"/>
                                      </p:to>
                                    </p:set>
                                    <p:animEffect transition="in" filter="fade">
                                      <p:cBhvr>
                                        <p:cTn id="22" dur="250"/>
                                        <p:tgtEl>
                                          <p:spTgt spid="19763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7637">
                                            <p:txEl>
                                              <p:pRg st="5" end="5"/>
                                            </p:txEl>
                                          </p:spTgt>
                                        </p:tgtEl>
                                        <p:attrNameLst>
                                          <p:attrName>style.visibility</p:attrName>
                                        </p:attrNameLst>
                                      </p:cBhvr>
                                      <p:to>
                                        <p:strVal val="visible"/>
                                      </p:to>
                                    </p:set>
                                    <p:animEffect transition="in" filter="fade">
                                      <p:cBhvr>
                                        <p:cTn id="25" dur="250"/>
                                        <p:tgtEl>
                                          <p:spTgt spid="19763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7638"/>
                                        </p:tgtEl>
                                        <p:attrNameLst>
                                          <p:attrName>style.visibility</p:attrName>
                                        </p:attrNameLst>
                                      </p:cBhvr>
                                      <p:to>
                                        <p:strVal val="visible"/>
                                      </p:to>
                                    </p:set>
                                    <p:animEffect transition="in" filter="fade">
                                      <p:cBhvr>
                                        <p:cTn id="30" dur="250"/>
                                        <p:tgtEl>
                                          <p:spTgt spid="197638"/>
                                        </p:tgtEl>
                                      </p:cBhvr>
                                    </p:animEffect>
                                  </p:childTnLst>
                                </p:cTn>
                              </p:par>
                              <p:par>
                                <p:cTn id="31" presetID="10" presetClass="entr" presetSubtype="0" fill="hold" nodeType="withEffect">
                                  <p:stCondLst>
                                    <p:cond delay="0"/>
                                  </p:stCondLst>
                                  <p:childTnLst>
                                    <p:set>
                                      <p:cBhvr>
                                        <p:cTn id="32" dur="1" fill="hold">
                                          <p:stCondLst>
                                            <p:cond delay="0"/>
                                          </p:stCondLst>
                                        </p:cTn>
                                        <p:tgtEl>
                                          <p:spTgt spid="197638">
                                            <p:txEl>
                                              <p:pRg st="0" end="0"/>
                                            </p:txEl>
                                          </p:spTgt>
                                        </p:tgtEl>
                                        <p:attrNameLst>
                                          <p:attrName>style.visibility</p:attrName>
                                        </p:attrNameLst>
                                      </p:cBhvr>
                                      <p:to>
                                        <p:strVal val="visible"/>
                                      </p:to>
                                    </p:set>
                                    <p:animEffect transition="in" filter="fade">
                                      <p:cBhvr>
                                        <p:cTn id="33" dur="250"/>
                                        <p:tgtEl>
                                          <p:spTgt spid="197638">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97638">
                                            <p:txEl>
                                              <p:pRg st="1" end="1"/>
                                            </p:txEl>
                                          </p:spTgt>
                                        </p:tgtEl>
                                        <p:attrNameLst>
                                          <p:attrName>style.visibility</p:attrName>
                                        </p:attrNameLst>
                                      </p:cBhvr>
                                      <p:to>
                                        <p:strVal val="visible"/>
                                      </p:to>
                                    </p:set>
                                    <p:animEffect transition="in" filter="fade">
                                      <p:cBhvr>
                                        <p:cTn id="36" dur="250"/>
                                        <p:tgtEl>
                                          <p:spTgt spid="197638">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97638">
                                            <p:txEl>
                                              <p:pRg st="2" end="2"/>
                                            </p:txEl>
                                          </p:spTgt>
                                        </p:tgtEl>
                                        <p:attrNameLst>
                                          <p:attrName>style.visibility</p:attrName>
                                        </p:attrNameLst>
                                      </p:cBhvr>
                                      <p:to>
                                        <p:strVal val="visible"/>
                                      </p:to>
                                    </p:set>
                                    <p:animEffect transition="in" filter="fade">
                                      <p:cBhvr>
                                        <p:cTn id="39" dur="250"/>
                                        <p:tgtEl>
                                          <p:spTgt spid="197638">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97638">
                                            <p:txEl>
                                              <p:pRg st="3" end="3"/>
                                            </p:txEl>
                                          </p:spTgt>
                                        </p:tgtEl>
                                        <p:attrNameLst>
                                          <p:attrName>style.visibility</p:attrName>
                                        </p:attrNameLst>
                                      </p:cBhvr>
                                      <p:to>
                                        <p:strVal val="visible"/>
                                      </p:to>
                                    </p:set>
                                    <p:animEffect transition="in" filter="fade">
                                      <p:cBhvr>
                                        <p:cTn id="42" dur="250"/>
                                        <p:tgtEl>
                                          <p:spTgt spid="197638">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97638">
                                            <p:txEl>
                                              <p:pRg st="4" end="4"/>
                                            </p:txEl>
                                          </p:spTgt>
                                        </p:tgtEl>
                                        <p:attrNameLst>
                                          <p:attrName>style.visibility</p:attrName>
                                        </p:attrNameLst>
                                      </p:cBhvr>
                                      <p:to>
                                        <p:strVal val="visible"/>
                                      </p:to>
                                    </p:set>
                                    <p:animEffect transition="in" filter="fade">
                                      <p:cBhvr>
                                        <p:cTn id="45" dur="250"/>
                                        <p:tgtEl>
                                          <p:spTgt spid="197638">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97638">
                                            <p:txEl>
                                              <p:pRg st="5" end="5"/>
                                            </p:txEl>
                                          </p:spTgt>
                                        </p:tgtEl>
                                        <p:attrNameLst>
                                          <p:attrName>style.visibility</p:attrName>
                                        </p:attrNameLst>
                                      </p:cBhvr>
                                      <p:to>
                                        <p:strVal val="visible"/>
                                      </p:to>
                                    </p:set>
                                    <p:animEffect transition="in" filter="fade">
                                      <p:cBhvr>
                                        <p:cTn id="48" dur="250"/>
                                        <p:tgtEl>
                                          <p:spTgt spid="19763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7639"/>
                                        </p:tgtEl>
                                        <p:attrNameLst>
                                          <p:attrName>style.visibility</p:attrName>
                                        </p:attrNameLst>
                                      </p:cBhvr>
                                      <p:to>
                                        <p:strVal val="visible"/>
                                      </p:to>
                                    </p:set>
                                    <p:animEffect transition="in" filter="fade">
                                      <p:cBhvr>
                                        <p:cTn id="53" dur="250"/>
                                        <p:tgtEl>
                                          <p:spTgt spid="197639"/>
                                        </p:tgtEl>
                                      </p:cBhvr>
                                    </p:animEffect>
                                  </p:childTnLst>
                                </p:cTn>
                              </p:par>
                              <p:par>
                                <p:cTn id="54" presetID="10" presetClass="entr" presetSubtype="0" fill="hold" nodeType="withEffect">
                                  <p:stCondLst>
                                    <p:cond delay="0"/>
                                  </p:stCondLst>
                                  <p:childTnLst>
                                    <p:set>
                                      <p:cBhvr>
                                        <p:cTn id="55" dur="1" fill="hold">
                                          <p:stCondLst>
                                            <p:cond delay="0"/>
                                          </p:stCondLst>
                                        </p:cTn>
                                        <p:tgtEl>
                                          <p:spTgt spid="197639">
                                            <p:txEl>
                                              <p:pRg st="0" end="0"/>
                                            </p:txEl>
                                          </p:spTgt>
                                        </p:tgtEl>
                                        <p:attrNameLst>
                                          <p:attrName>style.visibility</p:attrName>
                                        </p:attrNameLst>
                                      </p:cBhvr>
                                      <p:to>
                                        <p:strVal val="visible"/>
                                      </p:to>
                                    </p:set>
                                    <p:animEffect transition="in" filter="fade">
                                      <p:cBhvr>
                                        <p:cTn id="56" dur="250"/>
                                        <p:tgtEl>
                                          <p:spTgt spid="197639">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97639">
                                            <p:txEl>
                                              <p:pRg st="1" end="1"/>
                                            </p:txEl>
                                          </p:spTgt>
                                        </p:tgtEl>
                                        <p:attrNameLst>
                                          <p:attrName>style.visibility</p:attrName>
                                        </p:attrNameLst>
                                      </p:cBhvr>
                                      <p:to>
                                        <p:strVal val="visible"/>
                                      </p:to>
                                    </p:set>
                                    <p:animEffect transition="in" filter="fade">
                                      <p:cBhvr>
                                        <p:cTn id="59" dur="250"/>
                                        <p:tgtEl>
                                          <p:spTgt spid="197639">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97639">
                                            <p:txEl>
                                              <p:pRg st="2" end="2"/>
                                            </p:txEl>
                                          </p:spTgt>
                                        </p:tgtEl>
                                        <p:attrNameLst>
                                          <p:attrName>style.visibility</p:attrName>
                                        </p:attrNameLst>
                                      </p:cBhvr>
                                      <p:to>
                                        <p:strVal val="visible"/>
                                      </p:to>
                                    </p:set>
                                    <p:animEffect transition="in" filter="fade">
                                      <p:cBhvr>
                                        <p:cTn id="62" dur="250"/>
                                        <p:tgtEl>
                                          <p:spTgt spid="197639">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97639">
                                            <p:txEl>
                                              <p:pRg st="3" end="3"/>
                                            </p:txEl>
                                          </p:spTgt>
                                        </p:tgtEl>
                                        <p:attrNameLst>
                                          <p:attrName>style.visibility</p:attrName>
                                        </p:attrNameLst>
                                      </p:cBhvr>
                                      <p:to>
                                        <p:strVal val="visible"/>
                                      </p:to>
                                    </p:set>
                                    <p:animEffect transition="in" filter="fade">
                                      <p:cBhvr>
                                        <p:cTn id="65" dur="250"/>
                                        <p:tgtEl>
                                          <p:spTgt spid="197639">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97639">
                                            <p:txEl>
                                              <p:pRg st="4" end="4"/>
                                            </p:txEl>
                                          </p:spTgt>
                                        </p:tgtEl>
                                        <p:attrNameLst>
                                          <p:attrName>style.visibility</p:attrName>
                                        </p:attrNameLst>
                                      </p:cBhvr>
                                      <p:to>
                                        <p:strVal val="visible"/>
                                      </p:to>
                                    </p:set>
                                    <p:animEffect transition="in" filter="fade">
                                      <p:cBhvr>
                                        <p:cTn id="68" dur="250"/>
                                        <p:tgtEl>
                                          <p:spTgt spid="197639">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97639">
                                            <p:txEl>
                                              <p:pRg st="5" end="5"/>
                                            </p:txEl>
                                          </p:spTgt>
                                        </p:tgtEl>
                                        <p:attrNameLst>
                                          <p:attrName>style.visibility</p:attrName>
                                        </p:attrNameLst>
                                      </p:cBhvr>
                                      <p:to>
                                        <p:strVal val="visible"/>
                                      </p:to>
                                    </p:set>
                                    <p:animEffect transition="in" filter="fade">
                                      <p:cBhvr>
                                        <p:cTn id="71" dur="250"/>
                                        <p:tgtEl>
                                          <p:spTgt spid="197639">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97639">
                                            <p:txEl>
                                              <p:pRg st="6" end="6"/>
                                            </p:txEl>
                                          </p:spTgt>
                                        </p:tgtEl>
                                        <p:attrNameLst>
                                          <p:attrName>style.visibility</p:attrName>
                                        </p:attrNameLst>
                                      </p:cBhvr>
                                      <p:to>
                                        <p:strVal val="visible"/>
                                      </p:to>
                                    </p:set>
                                    <p:animEffect transition="in" filter="fade">
                                      <p:cBhvr>
                                        <p:cTn id="74" dur="250"/>
                                        <p:tgtEl>
                                          <p:spTgt spid="197639">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97639">
                                            <p:txEl>
                                              <p:pRg st="7" end="7"/>
                                            </p:txEl>
                                          </p:spTgt>
                                        </p:tgtEl>
                                        <p:attrNameLst>
                                          <p:attrName>style.visibility</p:attrName>
                                        </p:attrNameLst>
                                      </p:cBhvr>
                                      <p:to>
                                        <p:strVal val="visible"/>
                                      </p:to>
                                    </p:set>
                                    <p:animEffect transition="in" filter="fade">
                                      <p:cBhvr>
                                        <p:cTn id="77" dur="250"/>
                                        <p:tgtEl>
                                          <p:spTgt spid="19763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animBg="1"/>
      <p:bldP spid="197638" grpId="0" animBg="1"/>
      <p:bldP spid="197639" grpId="0" animBg="1"/>
      <p:bldP spid="7" grpId="0" animBg="1"/>
      <p:bldP spid="3" grpId="0" animBg="1"/>
      <p:bldP spid="9"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B57F-D585-394D-9040-22E7AEA9A08B}"/>
              </a:ext>
            </a:extLst>
          </p:cNvPr>
          <p:cNvSpPr>
            <a:spLocks noGrp="1"/>
          </p:cNvSpPr>
          <p:nvPr>
            <p:ph type="title"/>
          </p:nvPr>
        </p:nvSpPr>
        <p:spPr>
          <a:xfrm>
            <a:off x="1072673" y="-17343"/>
            <a:ext cx="10515600" cy="1325563"/>
          </a:xfrm>
        </p:spPr>
        <p:txBody>
          <a:bodyPr>
            <a:normAutofit/>
          </a:bodyPr>
          <a:lstStyle/>
          <a:p>
            <a:pPr algn="ctr"/>
            <a:r>
              <a:rPr lang="ka-GE" sz="4000" b="1" dirty="0">
                <a:solidFill>
                  <a:srgbClr val="000000"/>
                </a:solidFill>
                <a:ea typeface="ＭＳ Ｐゴシック" pitchFamily="-103" charset="-128"/>
                <a:cs typeface="ＭＳ Ｐゴシック" pitchFamily="-103" charset="-128"/>
              </a:rPr>
              <a:t>ქეისი:</a:t>
            </a:r>
            <a:br>
              <a:rPr lang="ka-GE" sz="4000" b="1" dirty="0">
                <a:solidFill>
                  <a:srgbClr val="000000"/>
                </a:solidFill>
                <a:ea typeface="ＭＳ Ｐゴシック" pitchFamily="-103" charset="-128"/>
                <a:cs typeface="ＭＳ Ｐゴシック" pitchFamily="-103" charset="-128"/>
              </a:rPr>
            </a:br>
            <a:r>
              <a:rPr lang="ka-GE" sz="3600" b="1" dirty="0"/>
              <a:t>საქართველოს სტრატეგიის სიტუაციის ანალიზი</a:t>
            </a:r>
            <a:endParaRPr lang="en-US" sz="4000" dirty="0"/>
          </a:p>
        </p:txBody>
      </p:sp>
      <p:sp>
        <p:nvSpPr>
          <p:cNvPr id="4" name="TextBox 3">
            <a:extLst>
              <a:ext uri="{FF2B5EF4-FFF2-40B4-BE49-F238E27FC236}">
                <a16:creationId xmlns:a16="http://schemas.microsoft.com/office/drawing/2014/main" id="{271A4FF8-8BD1-F441-BC51-14F6068D5AD5}"/>
              </a:ext>
            </a:extLst>
          </p:cNvPr>
          <p:cNvSpPr txBox="1"/>
          <p:nvPr/>
        </p:nvSpPr>
        <p:spPr>
          <a:xfrm>
            <a:off x="106713" y="1533113"/>
            <a:ext cx="12192000" cy="5232202"/>
          </a:xfrm>
          <a:prstGeom prst="rect">
            <a:avLst/>
          </a:prstGeom>
          <a:noFill/>
        </p:spPr>
        <p:txBody>
          <a:bodyPr wrap="square" rtlCol="0">
            <a:spAutoFit/>
          </a:bodyPr>
          <a:lstStyle/>
          <a:p>
            <a:pPr lvl="0">
              <a:lnSpc>
                <a:spcPct val="150000"/>
              </a:lnSpc>
            </a:pPr>
            <a:r>
              <a:rPr lang="en-US" sz="2400" dirty="0"/>
              <a:t>1. </a:t>
            </a:r>
            <a:r>
              <a:rPr lang="ka-GE" sz="2400" dirty="0"/>
              <a:t>წაიკითხეთ სიტუაციის ანალიზის ნიმუში საქართველოს </a:t>
            </a:r>
            <a:r>
              <a:rPr lang="ka-GE" sz="2400" dirty="0" err="1"/>
              <a:t>საექთნო</a:t>
            </a:r>
            <a:r>
              <a:rPr lang="ka-GE" sz="2400" dirty="0"/>
              <a:t> სტრატეგიიდან</a:t>
            </a:r>
            <a:r>
              <a:rPr lang="en-US" sz="2400" dirty="0"/>
              <a:t>.</a:t>
            </a:r>
          </a:p>
          <a:p>
            <a:pPr lvl="0">
              <a:lnSpc>
                <a:spcPct val="150000"/>
              </a:lnSpc>
            </a:pPr>
            <a:r>
              <a:rPr lang="en-GB" sz="2400" dirty="0"/>
              <a:t>2. </a:t>
            </a:r>
            <a:r>
              <a:rPr lang="ka-GE" sz="2400" dirty="0"/>
              <a:t>ჯგუფებში განიხილეთ შემდეგი კითხვები</a:t>
            </a:r>
            <a:r>
              <a:rPr lang="en-GB" sz="2400" dirty="0"/>
              <a:t>:</a:t>
            </a:r>
            <a:endParaRPr lang="en-US" sz="2400" dirty="0"/>
          </a:p>
          <a:p>
            <a:pPr marL="989013" lvl="0" indent="-330200">
              <a:buFont typeface="+mj-lt"/>
              <a:buAutoNum type="arabicParenR"/>
            </a:pPr>
            <a:r>
              <a:rPr lang="ka-GE" sz="2000" dirty="0"/>
              <a:t>რა ტიპის პრობლემასთან გვაქვს საქმე</a:t>
            </a:r>
            <a:r>
              <a:rPr lang="en-US" sz="2000" dirty="0"/>
              <a:t>?</a:t>
            </a:r>
          </a:p>
          <a:p>
            <a:pPr marL="989013" lvl="0" indent="-330200">
              <a:buFont typeface="+mj-lt"/>
              <a:buAutoNum type="arabicParenR"/>
            </a:pPr>
            <a:r>
              <a:rPr lang="ka-GE" sz="2000" dirty="0"/>
              <a:t>როგორია პრობლემის მასშტაბი (ზომა) და მისი გავრცელება მთელ მოსახლეობაში</a:t>
            </a:r>
            <a:r>
              <a:rPr lang="en-US" sz="2000" dirty="0"/>
              <a:t>?</a:t>
            </a:r>
          </a:p>
          <a:p>
            <a:pPr marL="989013" lvl="0" indent="-330200">
              <a:buFont typeface="+mj-lt"/>
              <a:buAutoNum type="arabicParenR"/>
            </a:pPr>
            <a:r>
              <a:rPr lang="ka-GE" sz="2000" dirty="0"/>
              <a:t>რა ფაქტორებმი შეიძლება იწვევდეს ამ პრობლემას</a:t>
            </a:r>
            <a:r>
              <a:rPr lang="en-US" sz="2000" dirty="0"/>
              <a:t>?</a:t>
            </a:r>
          </a:p>
          <a:p>
            <a:pPr marL="989013" lvl="0" indent="-330200">
              <a:buFont typeface="+mj-lt"/>
              <a:buAutoNum type="arabicParenR"/>
            </a:pPr>
            <a:r>
              <a:rPr lang="ka-GE" sz="2000" dirty="0"/>
              <a:t>ვისზე და რაზე ახდენს გავლენას ეს პრობლემა</a:t>
            </a:r>
            <a:r>
              <a:rPr lang="en-US" sz="2000" dirty="0"/>
              <a:t>?</a:t>
            </a:r>
          </a:p>
          <a:p>
            <a:pPr marL="989013" lvl="0" indent="-330200">
              <a:buFont typeface="+mj-lt"/>
              <a:buAutoNum type="arabicParenR"/>
            </a:pPr>
            <a:r>
              <a:rPr lang="ka-GE" sz="2000" dirty="0"/>
              <a:t>რა სახის მონაცემებია გამოყენებული და რომელი წყაროებიდან</a:t>
            </a:r>
            <a:r>
              <a:rPr lang="en-US" sz="2000" dirty="0"/>
              <a:t>?</a:t>
            </a:r>
          </a:p>
          <a:p>
            <a:pPr lvl="0">
              <a:lnSpc>
                <a:spcPct val="150000"/>
              </a:lnSpc>
            </a:pPr>
            <a:r>
              <a:rPr lang="en-GB" sz="2400" dirty="0"/>
              <a:t>3. </a:t>
            </a:r>
            <a:r>
              <a:rPr lang="ka-GE" sz="2400" dirty="0"/>
              <a:t>შეარჩიეთ გუნდის ლიდერი მე-4  და მე-5 პუნქტებისთვის</a:t>
            </a:r>
          </a:p>
          <a:p>
            <a:pPr marL="271463" lvl="0" indent="-271463">
              <a:lnSpc>
                <a:spcPct val="150000"/>
              </a:lnSpc>
            </a:pPr>
            <a:r>
              <a:rPr lang="en-GB" sz="2400" dirty="0"/>
              <a:t>4. </a:t>
            </a:r>
            <a:r>
              <a:rPr lang="ka-GE" sz="2400" dirty="0"/>
              <a:t>როდესაც უპასუხებთ ზემოთ აღნიშნულ კითხვებს, </a:t>
            </a:r>
            <a:r>
              <a:rPr lang="en-GB" sz="2400" dirty="0"/>
              <a:t> </a:t>
            </a:r>
            <a:r>
              <a:rPr lang="ka-GE" sz="2400" dirty="0"/>
              <a:t>ხაზი გაუსვით/მონიშნეთ შესაბამისი წინადადებები ტექსტში და დანომრეთ შესაბამისად. </a:t>
            </a:r>
            <a:endParaRPr lang="en-US" sz="2400" dirty="0"/>
          </a:p>
          <a:p>
            <a:pPr>
              <a:lnSpc>
                <a:spcPct val="150000"/>
              </a:lnSpc>
            </a:pPr>
            <a:r>
              <a:rPr lang="en-GB" sz="2400" dirty="0"/>
              <a:t>5. </a:t>
            </a:r>
            <a:r>
              <a:rPr lang="ka-GE" sz="2400" dirty="0"/>
              <a:t>გააცანით თქვენი პასუხები აუდიტორიას</a:t>
            </a:r>
            <a:endParaRPr lang="en-US" sz="2400" dirty="0"/>
          </a:p>
          <a:p>
            <a:endParaRPr lang="en-US" dirty="0"/>
          </a:p>
        </p:txBody>
      </p:sp>
      <p:pic>
        <p:nvPicPr>
          <p:cNvPr id="5" name="Picture 4">
            <a:extLst>
              <a:ext uri="{FF2B5EF4-FFF2-40B4-BE49-F238E27FC236}">
                <a16:creationId xmlns:a16="http://schemas.microsoft.com/office/drawing/2014/main" id="{A53C162F-BE07-4F9B-85C5-76C70E628CD5}"/>
              </a:ext>
            </a:extLst>
          </p:cNvPr>
          <p:cNvPicPr>
            <a:picLocks noChangeAspect="1"/>
          </p:cNvPicPr>
          <p:nvPr/>
        </p:nvPicPr>
        <p:blipFill>
          <a:blip r:embed="rId2"/>
          <a:stretch>
            <a:fillRect/>
          </a:stretch>
        </p:blipFill>
        <p:spPr>
          <a:xfrm>
            <a:off x="9510078" y="5324886"/>
            <a:ext cx="2681922" cy="1533113"/>
          </a:xfrm>
          <a:prstGeom prst="rect">
            <a:avLst/>
          </a:prstGeom>
        </p:spPr>
      </p:pic>
    </p:spTree>
    <p:extLst>
      <p:ext uri="{BB962C8B-B14F-4D97-AF65-F5344CB8AC3E}">
        <p14:creationId xmlns:p14="http://schemas.microsoft.com/office/powerpoint/2010/main" val="3737175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98064" y="310897"/>
            <a:ext cx="4821935" cy="983460"/>
          </a:xfrm>
        </p:spPr>
        <p:txBody>
          <a:bodyPr>
            <a:noAutofit/>
          </a:bodyPr>
          <a:lstStyle/>
          <a:p>
            <a:pPr algn="ctr"/>
            <a:r>
              <a:rPr lang="ka-GE" altLang="en-US" sz="3200" b="1" dirty="0">
                <a:latin typeface="+mn-lt"/>
              </a:rPr>
              <a:t>პრობლემის ხის ანალიზი</a:t>
            </a:r>
            <a:endParaRPr lang="en-GB" altLang="en-US" sz="3200" b="1" dirty="0">
              <a:latin typeface="+mn-lt"/>
            </a:endParaRPr>
          </a:p>
        </p:txBody>
      </p:sp>
      <p:sp>
        <p:nvSpPr>
          <p:cNvPr id="4" name="Content Placeholder 3"/>
          <p:cNvSpPr>
            <a:spLocks noGrp="1"/>
          </p:cNvSpPr>
          <p:nvPr>
            <p:ph idx="1"/>
          </p:nvPr>
        </p:nvSpPr>
        <p:spPr>
          <a:xfrm>
            <a:off x="419100" y="1527895"/>
            <a:ext cx="4584700" cy="4796705"/>
          </a:xfrm>
        </p:spPr>
        <p:txBody>
          <a:bodyPr>
            <a:normAutofit fontScale="85000" lnSpcReduction="10000"/>
          </a:bodyPr>
          <a:lstStyle/>
          <a:p>
            <a:pPr algn="just">
              <a:lnSpc>
                <a:spcPct val="100000"/>
              </a:lnSpc>
              <a:spcBef>
                <a:spcPts val="0"/>
              </a:spcBef>
              <a:spcAft>
                <a:spcPts val="1200"/>
              </a:spcAft>
              <a:defRPr/>
            </a:pPr>
            <a:r>
              <a:rPr lang="ka-GE" dirty="0"/>
              <a:t>იდენტიფიცირებას უკეთებს პრობლემის ყველა ცნობილი </a:t>
            </a:r>
            <a:r>
              <a:rPr lang="ka-GE" b="1" dirty="0"/>
              <a:t>მიზეზებს</a:t>
            </a:r>
            <a:r>
              <a:rPr lang="ka-GE" dirty="0"/>
              <a:t> და </a:t>
            </a:r>
            <a:r>
              <a:rPr lang="ka-GE" b="1" dirty="0"/>
              <a:t>შედეგებს</a:t>
            </a:r>
            <a:endParaRPr lang="sk-SK" b="1" dirty="0"/>
          </a:p>
          <a:p>
            <a:pPr algn="just">
              <a:lnSpc>
                <a:spcPct val="100000"/>
              </a:lnSpc>
              <a:spcBef>
                <a:spcPts val="0"/>
              </a:spcBef>
              <a:spcAft>
                <a:spcPts val="1200"/>
              </a:spcAft>
              <a:defRPr/>
            </a:pPr>
            <a:r>
              <a:rPr lang="ka-GE" dirty="0"/>
              <a:t>იდენტიფიცირებას უკეთებს იმ </a:t>
            </a:r>
            <a:r>
              <a:rPr lang="ka-GE" b="1" dirty="0"/>
              <a:t>კონტექსტს</a:t>
            </a:r>
            <a:r>
              <a:rPr lang="ka-GE" dirty="0"/>
              <a:t>, რომელშიც პრობლემა (და მისი შესაძლო მოგვარების გზა) წარმოიშობა. </a:t>
            </a:r>
            <a:endParaRPr lang="sk-SK" kern="1200" dirty="0"/>
          </a:p>
          <a:p>
            <a:pPr algn="just">
              <a:lnSpc>
                <a:spcPct val="100000"/>
              </a:lnSpc>
              <a:spcBef>
                <a:spcPts val="0"/>
              </a:spcBef>
              <a:spcAft>
                <a:spcPts val="1200"/>
              </a:spcAft>
              <a:defRPr/>
            </a:pPr>
            <a:r>
              <a:rPr lang="ka-GE" kern="1200" dirty="0"/>
              <a:t>გულისხმობს გონებრივ იერიშს დაინტერესებულ მხარეებთან (მათი თვალსაზრისების გასაგებად)  </a:t>
            </a:r>
            <a:endParaRPr lang="en-AU" dirty="0">
              <a:solidFill>
                <a:schemeClr val="bg1"/>
              </a:solidFill>
            </a:endParaRPr>
          </a:p>
        </p:txBody>
      </p:sp>
      <p:sp>
        <p:nvSpPr>
          <p:cNvPr id="2" name="Rectangle 2">
            <a:extLst>
              <a:ext uri="{FF2B5EF4-FFF2-40B4-BE49-F238E27FC236}">
                <a16:creationId xmlns:a16="http://schemas.microsoft.com/office/drawing/2014/main" id="{40400FD9-35CF-134B-9AAD-138251999AC8}"/>
              </a:ext>
            </a:extLst>
          </p:cNvPr>
          <p:cNvSpPr>
            <a:spLocks noChangeArrowheads="1"/>
          </p:cNvSpPr>
          <p:nvPr/>
        </p:nvSpPr>
        <p:spPr bwMode="auto">
          <a:xfrm>
            <a:off x="10789882" y="749482"/>
            <a:ext cx="8101832" cy="2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C88897DC-8AD1-E74C-ACC8-41F574BF2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88" b="3685"/>
          <a:stretch>
            <a:fillRect/>
          </a:stretch>
        </p:blipFill>
        <p:spPr bwMode="auto">
          <a:xfrm>
            <a:off x="4939827" y="1138607"/>
            <a:ext cx="5715473" cy="52491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5B2D4AE-0734-0840-9ABD-664EBE6F85C6}"/>
              </a:ext>
            </a:extLst>
          </p:cNvPr>
          <p:cNvSpPr>
            <a:spLocks noChangeArrowheads="1"/>
          </p:cNvSpPr>
          <p:nvPr/>
        </p:nvSpPr>
        <p:spPr bwMode="auto">
          <a:xfrm>
            <a:off x="10789882" y="1206681"/>
            <a:ext cx="8101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13769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87768" y="117075"/>
            <a:ext cx="5700371" cy="668545"/>
          </a:xfrm>
        </p:spPr>
        <p:txBody>
          <a:bodyPr>
            <a:noAutofit/>
          </a:bodyPr>
          <a:lstStyle/>
          <a:p>
            <a:pPr algn="ctr"/>
            <a:r>
              <a:rPr lang="ka-GE" altLang="en-US" sz="2800" b="1" dirty="0">
                <a:latin typeface="+mn-lt"/>
              </a:rPr>
              <a:t>პრობლემის ხის ანალიზი</a:t>
            </a:r>
            <a:endParaRPr lang="en-GB" altLang="en-US" sz="2800" b="1" dirty="0">
              <a:latin typeface="+mn-lt"/>
            </a:endParaRPr>
          </a:p>
        </p:txBody>
      </p:sp>
      <p:sp>
        <p:nvSpPr>
          <p:cNvPr id="2" name="Rectangle 2">
            <a:extLst>
              <a:ext uri="{FF2B5EF4-FFF2-40B4-BE49-F238E27FC236}">
                <a16:creationId xmlns:a16="http://schemas.microsoft.com/office/drawing/2014/main" id="{40400FD9-35CF-134B-9AAD-138251999AC8}"/>
              </a:ext>
            </a:extLst>
          </p:cNvPr>
          <p:cNvSpPr>
            <a:spLocks noChangeArrowheads="1"/>
          </p:cNvSpPr>
          <p:nvPr/>
        </p:nvSpPr>
        <p:spPr bwMode="auto">
          <a:xfrm>
            <a:off x="10789882" y="749482"/>
            <a:ext cx="8101832" cy="2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C88897DC-8AD1-E74C-ACC8-41F574BF2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88" b="3685"/>
          <a:stretch>
            <a:fillRect/>
          </a:stretch>
        </p:blipFill>
        <p:spPr bwMode="auto">
          <a:xfrm>
            <a:off x="8356722" y="1527895"/>
            <a:ext cx="3734621" cy="3429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5B2D4AE-0734-0840-9ABD-664EBE6F85C6}"/>
              </a:ext>
            </a:extLst>
          </p:cNvPr>
          <p:cNvSpPr>
            <a:spLocks noChangeArrowheads="1"/>
          </p:cNvSpPr>
          <p:nvPr/>
        </p:nvSpPr>
        <p:spPr bwMode="auto">
          <a:xfrm>
            <a:off x="10789882" y="1206681"/>
            <a:ext cx="8101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EDADEE4E-E537-324E-98CB-B5897ECE0BF9}"/>
              </a:ext>
            </a:extLst>
          </p:cNvPr>
          <p:cNvSpPr txBox="1"/>
          <p:nvPr/>
        </p:nvSpPr>
        <p:spPr>
          <a:xfrm>
            <a:off x="846513" y="6323104"/>
            <a:ext cx="9728721" cy="369332"/>
          </a:xfrm>
          <a:prstGeom prst="rect">
            <a:avLst/>
          </a:prstGeom>
          <a:noFill/>
        </p:spPr>
        <p:txBody>
          <a:bodyPr wrap="square" rtlCol="0">
            <a:spAutoFit/>
          </a:bodyPr>
          <a:lstStyle/>
          <a:p>
            <a:r>
              <a:rPr lang="ka-GE" dirty="0"/>
              <a:t>წყარო: პოლიტიკის დაგეგმვის, მონიტორინგისა და შეფასების სახელმძღვანელო, 2020 წ.</a:t>
            </a:r>
            <a:endParaRPr lang="en-GB" i="1" dirty="0"/>
          </a:p>
        </p:txBody>
      </p:sp>
      <p:pic>
        <p:nvPicPr>
          <p:cNvPr id="7" name="Picture 6">
            <a:extLst>
              <a:ext uri="{FF2B5EF4-FFF2-40B4-BE49-F238E27FC236}">
                <a16:creationId xmlns:a16="http://schemas.microsoft.com/office/drawing/2014/main" id="{554A394F-91E0-4458-ACEF-436657CBEBB9}"/>
              </a:ext>
            </a:extLst>
          </p:cNvPr>
          <p:cNvPicPr>
            <a:picLocks noChangeAspect="1"/>
          </p:cNvPicPr>
          <p:nvPr/>
        </p:nvPicPr>
        <p:blipFill>
          <a:blip r:embed="rId3"/>
          <a:stretch>
            <a:fillRect/>
          </a:stretch>
        </p:blipFill>
        <p:spPr>
          <a:xfrm>
            <a:off x="631075" y="857809"/>
            <a:ext cx="8353651" cy="5350485"/>
          </a:xfrm>
          <a:prstGeom prst="rect">
            <a:avLst/>
          </a:prstGeom>
        </p:spPr>
      </p:pic>
    </p:spTree>
    <p:extLst>
      <p:ext uri="{BB962C8B-B14F-4D97-AF65-F5344CB8AC3E}">
        <p14:creationId xmlns:p14="http://schemas.microsoft.com/office/powerpoint/2010/main" val="31857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7606" y="-3"/>
            <a:ext cx="1219200" cy="6858003"/>
            <a:chOff x="0" y="-3"/>
            <a:chExt cx="1219200" cy="6858003"/>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399"/>
              <a:ext cx="6858003" cy="121920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69599" y="88839"/>
              <a:ext cx="1080000" cy="1080000"/>
            </a:xfrm>
            <a:prstGeom prst="rect">
              <a:avLst/>
            </a:prstGeom>
          </p:spPr>
        </p:pic>
      </p:grpSp>
      <p:sp>
        <p:nvSpPr>
          <p:cNvPr id="14" name="Rounded Rectangle 13"/>
          <p:cNvSpPr/>
          <p:nvPr/>
        </p:nvSpPr>
        <p:spPr>
          <a:xfrm>
            <a:off x="2990756" y="218283"/>
            <a:ext cx="7258500" cy="472116"/>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sz="2400" dirty="0"/>
              <a:t>უწყებების ეფექტურობის კონტროლი</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5" name="Rounded Rectangle 14"/>
          <p:cNvSpPr/>
          <p:nvPr/>
        </p:nvSpPr>
        <p:spPr>
          <a:xfrm>
            <a:off x="1334830" y="2752158"/>
            <a:ext cx="2711061" cy="1353682"/>
          </a:xfrm>
          <a:prstGeom prst="roundRect">
            <a:avLst/>
          </a:prstGeom>
          <a:solidFill>
            <a:schemeClr val="accent5">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dirty="0"/>
              <a:t>გეგმით გათვალისწინებული აქტივობების / უწყებების მიხედვით</a:t>
            </a:r>
            <a:endParaRPr lang="en-US" dirty="0">
              <a:ln w="0"/>
              <a:solidFill>
                <a:schemeClr val="tx1"/>
              </a:solidFill>
              <a:effectLst>
                <a:outerShdw blurRad="38100" dist="19050" dir="2700000" algn="tl" rotWithShape="0">
                  <a:schemeClr val="dk1">
                    <a:alpha val="40000"/>
                  </a:schemeClr>
                </a:outerShdw>
              </a:effectLst>
            </a:endParaRPr>
          </a:p>
        </p:txBody>
      </p:sp>
      <p:graphicFrame>
        <p:nvGraphicFramePr>
          <p:cNvPr id="18" name="Chart 17"/>
          <p:cNvGraphicFramePr/>
          <p:nvPr/>
        </p:nvGraphicFramePr>
        <p:xfrm>
          <a:off x="4179128" y="868218"/>
          <a:ext cx="7360417" cy="5593174"/>
        </p:xfrm>
        <a:graphic>
          <a:graphicData uri="http://schemas.openxmlformats.org/drawingml/2006/chart">
            <c:chart xmlns:c="http://schemas.openxmlformats.org/drawingml/2006/chart" xmlns:r="http://schemas.openxmlformats.org/officeDocument/2006/relationships" r:id="rId5"/>
          </a:graphicData>
        </a:graphic>
      </p:graphicFrame>
      <p:pic>
        <p:nvPicPr>
          <p:cNvPr id="19" name="Picture 18"/>
          <p:cNvPicPr>
            <a:picLocks noChangeAspect="1"/>
          </p:cNvPicPr>
          <p:nvPr/>
        </p:nvPicPr>
        <p:blipFill>
          <a:blip r:embed="rId6"/>
          <a:stretch>
            <a:fillRect/>
          </a:stretch>
        </p:blipFill>
        <p:spPr>
          <a:xfrm>
            <a:off x="6349757" y="5588655"/>
            <a:ext cx="808867" cy="809622"/>
          </a:xfrm>
          <a:prstGeom prst="rect">
            <a:avLst/>
          </a:prstGeom>
        </p:spPr>
      </p:pic>
      <p:pic>
        <p:nvPicPr>
          <p:cNvPr id="20" name="Picture 19"/>
          <p:cNvPicPr>
            <a:picLocks noChangeAspect="1"/>
          </p:cNvPicPr>
          <p:nvPr/>
        </p:nvPicPr>
        <p:blipFill>
          <a:blip r:embed="rId6"/>
          <a:stretch>
            <a:fillRect/>
          </a:stretch>
        </p:blipFill>
        <p:spPr>
          <a:xfrm>
            <a:off x="7745341" y="5597800"/>
            <a:ext cx="785842" cy="786575"/>
          </a:xfrm>
          <a:prstGeom prst="rect">
            <a:avLst/>
          </a:prstGeom>
        </p:spPr>
      </p:pic>
      <p:sp>
        <p:nvSpPr>
          <p:cNvPr id="21" name="Rounded Rectangle 20"/>
          <p:cNvSpPr/>
          <p:nvPr/>
        </p:nvSpPr>
        <p:spPr>
          <a:xfrm>
            <a:off x="4827849" y="6289163"/>
            <a:ext cx="1204413" cy="34445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sz="1200" b="1" dirty="0">
                <a:solidFill>
                  <a:schemeClr val="tx1"/>
                </a:solidFill>
              </a:rPr>
              <a:t>სამინისტრო 1</a:t>
            </a:r>
            <a:endParaRPr lang="en-US" sz="1200" b="1" dirty="0">
              <a:solidFill>
                <a:schemeClr val="tx1"/>
              </a:solidFill>
            </a:endParaRPr>
          </a:p>
        </p:txBody>
      </p:sp>
      <p:sp>
        <p:nvSpPr>
          <p:cNvPr id="22" name="Rounded Rectangle 21"/>
          <p:cNvSpPr/>
          <p:nvPr/>
        </p:nvSpPr>
        <p:spPr>
          <a:xfrm>
            <a:off x="6155026" y="6295257"/>
            <a:ext cx="1204413" cy="34445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sz="1200" b="1" dirty="0">
                <a:solidFill>
                  <a:schemeClr val="tx1"/>
                </a:solidFill>
              </a:rPr>
              <a:t>სამინისტრო 2</a:t>
            </a:r>
            <a:endParaRPr lang="en-US" sz="1200" b="1" dirty="0">
              <a:solidFill>
                <a:schemeClr val="tx1"/>
              </a:solidFill>
            </a:endParaRPr>
          </a:p>
        </p:txBody>
      </p:sp>
      <p:sp>
        <p:nvSpPr>
          <p:cNvPr id="23" name="Rounded Rectangle 22"/>
          <p:cNvSpPr/>
          <p:nvPr/>
        </p:nvSpPr>
        <p:spPr>
          <a:xfrm>
            <a:off x="7478867" y="6295258"/>
            <a:ext cx="1204413" cy="34445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sz="1200" b="1" dirty="0">
                <a:solidFill>
                  <a:schemeClr val="tx1"/>
                </a:solidFill>
              </a:rPr>
              <a:t>სამინისტრო 3</a:t>
            </a:r>
            <a:endParaRPr lang="en-US" sz="1200" b="1" dirty="0">
              <a:solidFill>
                <a:schemeClr val="tx1"/>
              </a:solidFill>
            </a:endParaRPr>
          </a:p>
        </p:txBody>
      </p:sp>
    </p:spTree>
    <p:extLst>
      <p:ext uri="{BB962C8B-B14F-4D97-AF65-F5344CB8AC3E}">
        <p14:creationId xmlns:p14="http://schemas.microsoft.com/office/powerpoint/2010/main" val="3123748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665412" y="439064"/>
            <a:ext cx="6861175" cy="1143000"/>
          </a:xfrm>
        </p:spPr>
        <p:txBody>
          <a:bodyPr>
            <a:normAutofit/>
          </a:bodyPr>
          <a:lstStyle/>
          <a:p>
            <a:pPr algn="ctr"/>
            <a:r>
              <a:rPr lang="ka-GE" altLang="en-US" sz="2800" b="1" dirty="0">
                <a:latin typeface="+mn-lt"/>
              </a:rPr>
              <a:t>როგორ გამოიყურება პრობლემის ხე</a:t>
            </a:r>
            <a:r>
              <a:rPr lang="en-AU" altLang="en-US" sz="2800" b="1" dirty="0">
                <a:latin typeface="+mn-lt"/>
              </a:rPr>
              <a:t>?</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75" y="1904351"/>
            <a:ext cx="10220736" cy="40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4C2CFD-B900-2F45-8455-D7C876C39DEB}"/>
              </a:ext>
            </a:extLst>
          </p:cNvPr>
          <p:cNvSpPr/>
          <p:nvPr/>
        </p:nvSpPr>
        <p:spPr>
          <a:xfrm>
            <a:off x="581454" y="2308832"/>
            <a:ext cx="2606804" cy="430887"/>
          </a:xfrm>
          <a:prstGeom prst="rect">
            <a:avLst/>
          </a:prstGeom>
          <a:solidFill>
            <a:schemeClr val="bg1"/>
          </a:solidFill>
        </p:spPr>
        <p:txBody>
          <a:bodyPr wrap="none">
            <a:spAutoFit/>
          </a:bodyPr>
          <a:lstStyle/>
          <a:p>
            <a:r>
              <a:rPr lang="ka-GE" altLang="en-US" sz="2200" dirty="0"/>
              <a:t>პირდაპირი შედეგი</a:t>
            </a:r>
            <a:endParaRPr lang="en-US" sz="2200" dirty="0"/>
          </a:p>
        </p:txBody>
      </p:sp>
      <p:sp>
        <p:nvSpPr>
          <p:cNvPr id="5" name="Rectangle 4">
            <a:extLst>
              <a:ext uri="{FF2B5EF4-FFF2-40B4-BE49-F238E27FC236}">
                <a16:creationId xmlns:a16="http://schemas.microsoft.com/office/drawing/2014/main" id="{8F57ACAA-0108-9548-8EF2-E3A0EF6BEC2F}"/>
              </a:ext>
            </a:extLst>
          </p:cNvPr>
          <p:cNvSpPr/>
          <p:nvPr/>
        </p:nvSpPr>
        <p:spPr>
          <a:xfrm>
            <a:off x="755375" y="3575087"/>
            <a:ext cx="1904698" cy="769441"/>
          </a:xfrm>
          <a:prstGeom prst="rect">
            <a:avLst/>
          </a:prstGeom>
          <a:solidFill>
            <a:schemeClr val="bg1"/>
          </a:solidFill>
        </p:spPr>
        <p:txBody>
          <a:bodyPr wrap="square">
            <a:spAutoFit/>
          </a:bodyPr>
          <a:lstStyle/>
          <a:p>
            <a:r>
              <a:rPr lang="ka-GE" altLang="en-US" sz="2200" dirty="0"/>
              <a:t>პირველადი  მიზეზი</a:t>
            </a:r>
            <a:endParaRPr lang="en-US" sz="2200" dirty="0"/>
          </a:p>
        </p:txBody>
      </p:sp>
      <p:sp>
        <p:nvSpPr>
          <p:cNvPr id="6" name="Rectangle 5">
            <a:extLst>
              <a:ext uri="{FF2B5EF4-FFF2-40B4-BE49-F238E27FC236}">
                <a16:creationId xmlns:a16="http://schemas.microsoft.com/office/drawing/2014/main" id="{AEA8A44B-E099-7F49-B450-AA53DD4BADE6}"/>
              </a:ext>
            </a:extLst>
          </p:cNvPr>
          <p:cNvSpPr/>
          <p:nvPr/>
        </p:nvSpPr>
        <p:spPr>
          <a:xfrm>
            <a:off x="581454" y="4595746"/>
            <a:ext cx="2252540" cy="430887"/>
          </a:xfrm>
          <a:prstGeom prst="rect">
            <a:avLst/>
          </a:prstGeom>
          <a:solidFill>
            <a:schemeClr val="bg1"/>
          </a:solidFill>
        </p:spPr>
        <p:txBody>
          <a:bodyPr wrap="square">
            <a:spAutoFit/>
          </a:bodyPr>
          <a:lstStyle/>
          <a:p>
            <a:r>
              <a:rPr lang="ka-GE" altLang="en-US" sz="2200" dirty="0"/>
              <a:t>მეორადი</a:t>
            </a:r>
            <a:endParaRPr lang="en-US" sz="2200" dirty="0"/>
          </a:p>
        </p:txBody>
      </p:sp>
      <p:sp>
        <p:nvSpPr>
          <p:cNvPr id="7" name="Rectangle 6">
            <a:extLst>
              <a:ext uri="{FF2B5EF4-FFF2-40B4-BE49-F238E27FC236}">
                <a16:creationId xmlns:a16="http://schemas.microsoft.com/office/drawing/2014/main" id="{564E431D-2B9E-1D48-9B58-1FBB6A84F4C4}"/>
              </a:ext>
            </a:extLst>
          </p:cNvPr>
          <p:cNvSpPr/>
          <p:nvPr/>
        </p:nvSpPr>
        <p:spPr>
          <a:xfrm>
            <a:off x="443753" y="4990270"/>
            <a:ext cx="1344240" cy="430887"/>
          </a:xfrm>
          <a:prstGeom prst="rect">
            <a:avLst/>
          </a:prstGeom>
          <a:solidFill>
            <a:schemeClr val="bg1"/>
          </a:solidFill>
        </p:spPr>
        <p:txBody>
          <a:bodyPr wrap="square">
            <a:spAutoFit/>
          </a:bodyPr>
          <a:lstStyle/>
          <a:p>
            <a:pPr algn="r"/>
            <a:r>
              <a:rPr lang="ka-GE" altLang="en-US" sz="2200" dirty="0"/>
              <a:t>მიზეზი</a:t>
            </a:r>
            <a:endParaRPr lang="en-US" sz="2200" dirty="0"/>
          </a:p>
        </p:txBody>
      </p:sp>
      <p:sp>
        <p:nvSpPr>
          <p:cNvPr id="8" name="Rectangle 7">
            <a:extLst>
              <a:ext uri="{FF2B5EF4-FFF2-40B4-BE49-F238E27FC236}">
                <a16:creationId xmlns:a16="http://schemas.microsoft.com/office/drawing/2014/main" id="{0FA57E5B-5D74-F641-B134-218F1E0A84CE}"/>
              </a:ext>
            </a:extLst>
          </p:cNvPr>
          <p:cNvSpPr/>
          <p:nvPr/>
        </p:nvSpPr>
        <p:spPr>
          <a:xfrm>
            <a:off x="5807037" y="2840307"/>
            <a:ext cx="1662546" cy="707886"/>
          </a:xfrm>
          <a:prstGeom prst="rect">
            <a:avLst/>
          </a:prstGeom>
          <a:solidFill>
            <a:schemeClr val="accent4">
              <a:lumMod val="40000"/>
              <a:lumOff val="60000"/>
            </a:schemeClr>
          </a:solidFill>
        </p:spPr>
        <p:txBody>
          <a:bodyPr wrap="square">
            <a:spAutoFit/>
          </a:bodyPr>
          <a:lstStyle/>
          <a:p>
            <a:pPr algn="ctr"/>
            <a:r>
              <a:rPr lang="ka-GE" altLang="en-US" sz="2000" dirty="0"/>
              <a:t>მთავარი პრობლემა</a:t>
            </a:r>
            <a:endParaRPr lang="en-US" sz="2000" dirty="0"/>
          </a:p>
        </p:txBody>
      </p:sp>
      <p:sp>
        <p:nvSpPr>
          <p:cNvPr id="3" name="Slide Number Placeholder 2"/>
          <p:cNvSpPr>
            <a:spLocks noGrp="1"/>
          </p:cNvSpPr>
          <p:nvPr>
            <p:ph type="sldNum" sz="quarter" idx="12"/>
          </p:nvPr>
        </p:nvSpPr>
        <p:spPr/>
        <p:txBody>
          <a:bodyPr/>
          <a:lstStyle/>
          <a:p>
            <a:fld id="{11347195-26C9-D64A-B1D7-50AB555AB9A6}" type="slidenum">
              <a:rPr lang="en-US" smtClean="0"/>
              <a:t>40</a:t>
            </a:fld>
            <a:endParaRPr lang="en-US"/>
          </a:p>
        </p:txBody>
      </p:sp>
    </p:spTree>
    <p:extLst>
      <p:ext uri="{BB962C8B-B14F-4D97-AF65-F5344CB8AC3E}">
        <p14:creationId xmlns:p14="http://schemas.microsoft.com/office/powerpoint/2010/main" val="1600485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361950" y="214313"/>
            <a:ext cx="11830050" cy="857250"/>
          </a:xfrm>
        </p:spPr>
        <p:txBody>
          <a:bodyPr>
            <a:normAutofit/>
          </a:bodyPr>
          <a:lstStyle/>
          <a:p>
            <a:pPr algn="ctr"/>
            <a:r>
              <a:rPr lang="ka-GE" altLang="en-US" sz="2800" dirty="0">
                <a:latin typeface="+mn-lt"/>
              </a:rPr>
              <a:t>პრობლემის ხე </a:t>
            </a:r>
            <a:r>
              <a:rPr lang="sk-SK" altLang="en-US" sz="2800" dirty="0">
                <a:latin typeface="+mn-lt"/>
              </a:rPr>
              <a:t>– </a:t>
            </a:r>
            <a:r>
              <a:rPr lang="ka-GE" altLang="en-US" sz="2800" dirty="0">
                <a:latin typeface="+mn-lt"/>
              </a:rPr>
              <a:t>რეგულირების გავლენის შეფასების (</a:t>
            </a:r>
            <a:r>
              <a:rPr lang="sk-SK" altLang="en-US" sz="2800" dirty="0">
                <a:latin typeface="+mn-lt"/>
              </a:rPr>
              <a:t>RIA</a:t>
            </a:r>
            <a:r>
              <a:rPr lang="ka-GE" altLang="en-US" sz="2800" dirty="0">
                <a:latin typeface="+mn-lt"/>
              </a:rPr>
              <a:t>) მაგალითი</a:t>
            </a:r>
            <a:endParaRPr lang="sk-SK" altLang="en-US" sz="2800" dirty="0">
              <a:latin typeface="+mn-lt"/>
            </a:endParaRPr>
          </a:p>
        </p:txBody>
      </p:sp>
      <p:sp>
        <p:nvSpPr>
          <p:cNvPr id="26627" name="Rectangle 6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sk-SK" altLang="en-US" sz="1800"/>
          </a:p>
        </p:txBody>
      </p:sp>
      <p:grpSp>
        <p:nvGrpSpPr>
          <p:cNvPr id="26628" name="Group 1"/>
          <p:cNvGrpSpPr>
            <a:grpSpLocks noChangeAspect="1"/>
          </p:cNvGrpSpPr>
          <p:nvPr/>
        </p:nvGrpSpPr>
        <p:grpSpPr bwMode="auto">
          <a:xfrm>
            <a:off x="0" y="1033096"/>
            <a:ext cx="12668251" cy="5824904"/>
            <a:chOff x="1588" y="1258"/>
            <a:chExt cx="11970" cy="7155"/>
          </a:xfrm>
        </p:grpSpPr>
        <p:sp>
          <p:nvSpPr>
            <p:cNvPr id="26629" name="AutoShape 66"/>
            <p:cNvSpPr>
              <a:spLocks noChangeAspect="1" noChangeArrowheads="1" noTextEdit="1"/>
            </p:cNvSpPr>
            <p:nvPr/>
          </p:nvSpPr>
          <p:spPr bwMode="auto">
            <a:xfrm>
              <a:off x="1588" y="1393"/>
              <a:ext cx="11970" cy="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30" name="Rectangle 65"/>
            <p:cNvSpPr>
              <a:spLocks noChangeArrowheads="1"/>
            </p:cNvSpPr>
            <p:nvPr/>
          </p:nvSpPr>
          <p:spPr bwMode="auto">
            <a:xfrm>
              <a:off x="5548" y="3958"/>
              <a:ext cx="2970" cy="94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400" b="1" dirty="0">
                  <a:cs typeface="Times New Roman" pitchFamily="18" charset="0"/>
                </a:rPr>
                <a:t>ინფორმაციის დაბალი ხარისხი რეგულირების გავლენის შეფასებაში</a:t>
              </a:r>
              <a:endParaRPr lang="en-US" altLang="en-US" sz="2000" dirty="0"/>
            </a:p>
          </p:txBody>
        </p:sp>
        <p:sp>
          <p:nvSpPr>
            <p:cNvPr id="26631" name="Rectangle 64"/>
            <p:cNvSpPr>
              <a:spLocks noChangeArrowheads="1"/>
            </p:cNvSpPr>
            <p:nvPr/>
          </p:nvSpPr>
          <p:spPr bwMode="auto">
            <a:xfrm>
              <a:off x="4752" y="5308"/>
              <a:ext cx="2223"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დაგეგმვა და ბიუჯეტირება არ არის დაკავშირებული ერთმანეთთან.</a:t>
              </a:r>
              <a:endParaRPr lang="en-US" altLang="en-US" sz="1800" dirty="0"/>
            </a:p>
          </p:txBody>
        </p:sp>
        <p:sp>
          <p:nvSpPr>
            <p:cNvPr id="26632" name="Rectangle 63"/>
            <p:cNvSpPr>
              <a:spLocks noChangeArrowheads="1"/>
            </p:cNvSpPr>
            <p:nvPr/>
          </p:nvSpPr>
          <p:spPr bwMode="auto">
            <a:xfrm>
              <a:off x="9753" y="6388"/>
              <a:ext cx="1645"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არაადეკვატური ანალიტიკური შესაძლებლობა</a:t>
              </a:r>
              <a:endParaRPr lang="en-US" altLang="en-US" sz="1800" dirty="0"/>
            </a:p>
          </p:txBody>
        </p:sp>
        <p:sp>
          <p:nvSpPr>
            <p:cNvPr id="26633" name="Rectangle 62"/>
            <p:cNvSpPr>
              <a:spLocks noChangeArrowheads="1"/>
            </p:cNvSpPr>
            <p:nvPr/>
          </p:nvSpPr>
          <p:spPr bwMode="auto">
            <a:xfrm>
              <a:off x="1930" y="7333"/>
              <a:ext cx="198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შეზღუდული ფინანსური რესურსები</a:t>
              </a:r>
              <a:endParaRPr lang="en-US" altLang="en-US" sz="1800" dirty="0"/>
            </a:p>
          </p:txBody>
        </p:sp>
        <p:sp>
          <p:nvSpPr>
            <p:cNvPr id="26634" name="Rectangle 61"/>
            <p:cNvSpPr>
              <a:spLocks noChangeArrowheads="1"/>
            </p:cNvSpPr>
            <p:nvPr/>
          </p:nvSpPr>
          <p:spPr bwMode="auto">
            <a:xfrm>
              <a:off x="4110" y="7333"/>
              <a:ext cx="297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ანალიტიკური დოკუმენტების მომზადების და გადაწყვეტილების მიღების ინსტიტუციური დაკავშირება არ ხდება</a:t>
              </a:r>
              <a:endParaRPr lang="en-US" altLang="en-US" sz="1800" dirty="0"/>
            </a:p>
          </p:txBody>
        </p:sp>
        <p:sp>
          <p:nvSpPr>
            <p:cNvPr id="26635" name="Rectangle 60"/>
            <p:cNvSpPr>
              <a:spLocks noChangeArrowheads="1"/>
            </p:cNvSpPr>
            <p:nvPr/>
          </p:nvSpPr>
          <p:spPr bwMode="auto">
            <a:xfrm>
              <a:off x="7146" y="6523"/>
              <a:ext cx="2182"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მოხელეებს არ სთხოვენ ანალიზის გაკეთებას</a:t>
              </a:r>
              <a:endParaRPr lang="en-US" altLang="en-US" sz="1800" dirty="0"/>
            </a:p>
          </p:txBody>
        </p:sp>
        <p:sp>
          <p:nvSpPr>
            <p:cNvPr id="26636" name="Rectangle 59"/>
            <p:cNvSpPr>
              <a:spLocks noChangeArrowheads="1"/>
            </p:cNvSpPr>
            <p:nvPr/>
          </p:nvSpPr>
          <p:spPr bwMode="auto">
            <a:xfrm>
              <a:off x="5136" y="2338"/>
              <a:ext cx="1706"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არაფორმალური დარღვევის პროცესი</a:t>
              </a:r>
              <a:r>
                <a:rPr lang="sk-SK" altLang="en-US" sz="1000" dirty="0">
                  <a:cs typeface="Times New Roman" pitchFamily="18" charset="0"/>
                </a:rPr>
                <a:t> (EU)</a:t>
              </a:r>
              <a:endParaRPr lang="en-US" altLang="en-US" sz="1800" dirty="0"/>
            </a:p>
          </p:txBody>
        </p:sp>
        <p:sp>
          <p:nvSpPr>
            <p:cNvPr id="26637" name="Rectangle 58"/>
            <p:cNvSpPr>
              <a:spLocks noChangeArrowheads="1"/>
            </p:cNvSpPr>
            <p:nvPr/>
          </p:nvSpPr>
          <p:spPr bwMode="auto">
            <a:xfrm>
              <a:off x="9753" y="7333"/>
              <a:ext cx="273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სამსახურის სისტემა არ არის შესრულებაზე/ხარისხზე ორიენტირებული </a:t>
              </a:r>
              <a:r>
                <a:rPr lang="sk-SK" altLang="en-US" sz="1000" dirty="0">
                  <a:cs typeface="Times New Roman" pitchFamily="18" charset="0"/>
                </a:rPr>
                <a:t>(</a:t>
              </a:r>
              <a:r>
                <a:rPr lang="ka-GE" altLang="en-US" sz="1000" dirty="0">
                  <a:cs typeface="Times New Roman" pitchFamily="18" charset="0"/>
                </a:rPr>
                <a:t>მოტივაცია აკლია</a:t>
              </a:r>
              <a:r>
                <a:rPr lang="sk-SK" altLang="en-US" sz="1000" dirty="0">
                  <a:cs typeface="Times New Roman" pitchFamily="18" charset="0"/>
                </a:rPr>
                <a:t>)</a:t>
              </a:r>
              <a:endParaRPr lang="en-US" altLang="en-US" sz="1800" dirty="0"/>
            </a:p>
          </p:txBody>
        </p:sp>
        <p:sp>
          <p:nvSpPr>
            <p:cNvPr id="26638" name="Rectangle 57"/>
            <p:cNvSpPr>
              <a:spLocks noChangeArrowheads="1"/>
            </p:cNvSpPr>
            <p:nvPr/>
          </p:nvSpPr>
          <p:spPr bwMode="auto">
            <a:xfrm>
              <a:off x="11488" y="6388"/>
              <a:ext cx="153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შეზღუდული ადამიანური რესურსები</a:t>
              </a:r>
              <a:endParaRPr lang="en-US" altLang="en-US" sz="1800" dirty="0"/>
            </a:p>
          </p:txBody>
        </p:sp>
        <p:sp>
          <p:nvSpPr>
            <p:cNvPr id="26639" name="Rectangle 56"/>
            <p:cNvSpPr>
              <a:spLocks noChangeArrowheads="1"/>
            </p:cNvSpPr>
            <p:nvPr/>
          </p:nvSpPr>
          <p:spPr bwMode="auto">
            <a:xfrm>
              <a:off x="9508" y="5308"/>
              <a:ext cx="324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მოხელეები სამუშაოს სტრატეგიულად არ გეგმავენ, არამედ სპონტანურად </a:t>
              </a:r>
              <a:r>
                <a:rPr lang="sk-SK" altLang="en-US" sz="1000" dirty="0">
                  <a:cs typeface="Times New Roman" pitchFamily="18" charset="0"/>
                </a:rPr>
                <a:t>„</a:t>
              </a:r>
              <a:r>
                <a:rPr lang="sk-SK" altLang="en-US" sz="1000" dirty="0" err="1">
                  <a:cs typeface="Times New Roman" pitchFamily="18" charset="0"/>
                </a:rPr>
                <a:t>fire</a:t>
              </a:r>
              <a:r>
                <a:rPr lang="sk-SK" altLang="en-US" sz="1000" dirty="0">
                  <a:cs typeface="Times New Roman" pitchFamily="18" charset="0"/>
                </a:rPr>
                <a:t> </a:t>
              </a:r>
              <a:r>
                <a:rPr lang="sk-SK" altLang="en-US" sz="1000" dirty="0" err="1">
                  <a:cs typeface="Times New Roman" pitchFamily="18" charset="0"/>
                </a:rPr>
                <a:t>ending</a:t>
              </a:r>
              <a:r>
                <a:rPr lang="sk-SK" altLang="en-US" sz="1000" dirty="0">
                  <a:cs typeface="Times New Roman" pitchFamily="18" charset="0"/>
                </a:rPr>
                <a:t>“</a:t>
              </a:r>
              <a:endParaRPr lang="en-US" altLang="en-US" sz="900" dirty="0"/>
            </a:p>
          </p:txBody>
        </p:sp>
        <p:sp>
          <p:nvSpPr>
            <p:cNvPr id="26640" name="Rectangle 55"/>
            <p:cNvSpPr>
              <a:spLocks noChangeArrowheads="1"/>
            </p:cNvSpPr>
            <p:nvPr/>
          </p:nvSpPr>
          <p:spPr bwMode="auto">
            <a:xfrm>
              <a:off x="6034" y="1258"/>
              <a:ext cx="198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ფინანსები არაეფექტურადაა გახარჯული</a:t>
              </a:r>
              <a:endParaRPr lang="en-US" altLang="en-US" sz="1000" dirty="0"/>
            </a:p>
          </p:txBody>
        </p:sp>
        <p:sp>
          <p:nvSpPr>
            <p:cNvPr id="26641" name="Rectangle 54"/>
            <p:cNvSpPr>
              <a:spLocks noChangeArrowheads="1"/>
            </p:cNvSpPr>
            <p:nvPr/>
          </p:nvSpPr>
          <p:spPr bwMode="auto">
            <a:xfrm>
              <a:off x="5991" y="3148"/>
              <a:ext cx="2151"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100" dirty="0">
                  <a:cs typeface="Times New Roman" pitchFamily="18" charset="0"/>
                </a:rPr>
                <a:t>წარუმატებელი და დაგვიანებული იმპლემენტაცია</a:t>
              </a:r>
              <a:endParaRPr lang="en-US" altLang="en-US" sz="1800" dirty="0"/>
            </a:p>
          </p:txBody>
        </p:sp>
        <p:sp>
          <p:nvSpPr>
            <p:cNvPr id="26642" name="Rectangle 53"/>
            <p:cNvSpPr>
              <a:spLocks noChangeArrowheads="1"/>
            </p:cNvSpPr>
            <p:nvPr/>
          </p:nvSpPr>
          <p:spPr bwMode="auto">
            <a:xfrm>
              <a:off x="6975" y="2338"/>
              <a:ext cx="1975"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კანონპროექტის მიზნები არ არის შესრულებული</a:t>
              </a:r>
              <a:endParaRPr lang="en-US" altLang="en-US" sz="1800" dirty="0"/>
            </a:p>
          </p:txBody>
        </p:sp>
        <p:sp>
          <p:nvSpPr>
            <p:cNvPr id="26643" name="Rectangle 52"/>
            <p:cNvSpPr>
              <a:spLocks noChangeArrowheads="1"/>
            </p:cNvSpPr>
            <p:nvPr/>
          </p:nvSpPr>
          <p:spPr bwMode="auto">
            <a:xfrm>
              <a:off x="7060" y="5308"/>
              <a:ext cx="2394"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sk-SK" altLang="en-US" sz="1000" dirty="0">
                  <a:cs typeface="Times New Roman" pitchFamily="18" charset="0"/>
                </a:rPr>
                <a:t>RIA </a:t>
              </a:r>
              <a:r>
                <a:rPr lang="ka-GE" altLang="en-US" sz="1000" dirty="0">
                  <a:cs typeface="Times New Roman" pitchFamily="18" charset="0"/>
                </a:rPr>
                <a:t>არ არის დაკავშირებული კანონპროექტთან</a:t>
              </a:r>
              <a:r>
                <a:rPr lang="sk-SK" altLang="en-US" sz="1000" dirty="0">
                  <a:cs typeface="Times New Roman" pitchFamily="18" charset="0"/>
                </a:rPr>
                <a:t> (</a:t>
              </a:r>
              <a:r>
                <a:rPr lang="ka-GE" altLang="en-US" sz="1000" dirty="0">
                  <a:cs typeface="Times New Roman" pitchFamily="18" charset="0"/>
                </a:rPr>
                <a:t>სხვა ალტერნატიული ვარიანტები მომზადებული არ არის</a:t>
              </a:r>
              <a:r>
                <a:rPr lang="sk-SK" altLang="en-US" sz="1000" dirty="0">
                  <a:cs typeface="Times New Roman" pitchFamily="18" charset="0"/>
                </a:rPr>
                <a:t>)</a:t>
              </a:r>
              <a:endParaRPr lang="en-US" altLang="en-US" sz="1800" dirty="0"/>
            </a:p>
          </p:txBody>
        </p:sp>
        <p:sp>
          <p:nvSpPr>
            <p:cNvPr id="26644" name="Rectangle 51"/>
            <p:cNvSpPr>
              <a:spLocks noChangeArrowheads="1"/>
            </p:cNvSpPr>
            <p:nvPr/>
          </p:nvSpPr>
          <p:spPr bwMode="auto">
            <a:xfrm>
              <a:off x="9155" y="2338"/>
              <a:ext cx="1838" cy="857"/>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ინტერპრეტაცია ნათელი არ არის </a:t>
              </a:r>
              <a:r>
                <a:rPr lang="sk-SK" altLang="en-US" sz="1000" dirty="0">
                  <a:cs typeface="Times New Roman" pitchFamily="18" charset="0"/>
                </a:rPr>
                <a:t>– </a:t>
              </a:r>
              <a:r>
                <a:rPr lang="ka-GE" altLang="en-US" sz="1000" dirty="0">
                  <a:cs typeface="Times New Roman" pitchFamily="18" charset="0"/>
                </a:rPr>
                <a:t>ბუნდოვანი სასამართლო გადაწყვეტილებები </a:t>
              </a:r>
              <a:endParaRPr lang="en-US" altLang="en-US" sz="1800" dirty="0"/>
            </a:p>
          </p:txBody>
        </p:sp>
        <p:sp>
          <p:nvSpPr>
            <p:cNvPr id="26645" name="Line 50"/>
            <p:cNvSpPr>
              <a:spLocks noChangeShapeType="1"/>
            </p:cNvSpPr>
            <p:nvPr/>
          </p:nvSpPr>
          <p:spPr bwMode="auto">
            <a:xfrm flipV="1">
              <a:off x="6376" y="287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6" name="Line 49"/>
            <p:cNvSpPr>
              <a:spLocks noChangeShapeType="1"/>
            </p:cNvSpPr>
            <p:nvPr/>
          </p:nvSpPr>
          <p:spPr bwMode="auto">
            <a:xfrm flipV="1">
              <a:off x="7616" y="287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7" name="Rectangle 48"/>
            <p:cNvSpPr>
              <a:spLocks noChangeArrowheads="1"/>
            </p:cNvSpPr>
            <p:nvPr/>
          </p:nvSpPr>
          <p:spPr bwMode="auto">
            <a:xfrm>
              <a:off x="11261" y="2338"/>
              <a:ext cx="1762" cy="857"/>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სერვისები დაბალი ხარისხისაა</a:t>
              </a:r>
              <a:endParaRPr lang="en-US" altLang="en-US" sz="900" dirty="0"/>
            </a:p>
            <a:p>
              <a:pPr>
                <a:spcBef>
                  <a:spcPct val="0"/>
                </a:spcBef>
                <a:buClrTx/>
                <a:buSzTx/>
                <a:buFontTx/>
                <a:buNone/>
              </a:pPr>
              <a:endParaRPr lang="en-US" altLang="en-US" sz="1800" dirty="0"/>
            </a:p>
          </p:txBody>
        </p:sp>
        <p:sp>
          <p:nvSpPr>
            <p:cNvPr id="26648" name="Rectangle 47"/>
            <p:cNvSpPr>
              <a:spLocks noChangeArrowheads="1"/>
            </p:cNvSpPr>
            <p:nvPr/>
          </p:nvSpPr>
          <p:spPr bwMode="auto">
            <a:xfrm>
              <a:off x="10903" y="1305"/>
              <a:ext cx="2113" cy="763"/>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ახალი ცვლილებები </a:t>
              </a:r>
              <a:r>
                <a:rPr lang="sk-SK" altLang="en-US" sz="1000" dirty="0">
                  <a:cs typeface="Times New Roman" pitchFamily="18" charset="0"/>
                </a:rPr>
                <a:t>(</a:t>
              </a:r>
              <a:r>
                <a:rPr lang="ka-GE" altLang="en-US" sz="1000" dirty="0">
                  <a:cs typeface="Times New Roman" pitchFamily="18" charset="0"/>
                </a:rPr>
                <a:t>ან სხვა კორექციული ზომები</a:t>
              </a:r>
              <a:r>
                <a:rPr lang="sk-SK" altLang="en-US" sz="1000" dirty="0">
                  <a:cs typeface="Times New Roman" pitchFamily="18" charset="0"/>
                </a:rPr>
                <a:t>) </a:t>
              </a:r>
              <a:r>
                <a:rPr lang="ka-GE" altLang="en-US" sz="1000" dirty="0">
                  <a:cs typeface="Times New Roman" pitchFamily="18" charset="0"/>
                </a:rPr>
                <a:t>არის საჭირო</a:t>
              </a:r>
              <a:endParaRPr lang="en-US" altLang="en-US" sz="1000" dirty="0"/>
            </a:p>
            <a:p>
              <a:pPr>
                <a:spcBef>
                  <a:spcPct val="0"/>
                </a:spcBef>
                <a:buClrTx/>
                <a:buSzTx/>
                <a:buFontTx/>
                <a:buNone/>
              </a:pPr>
              <a:endParaRPr lang="en-US" altLang="en-US" sz="1000" dirty="0"/>
            </a:p>
          </p:txBody>
        </p:sp>
        <p:sp>
          <p:nvSpPr>
            <p:cNvPr id="26649" name="Rectangle 46"/>
            <p:cNvSpPr>
              <a:spLocks noChangeArrowheads="1"/>
            </p:cNvSpPr>
            <p:nvPr/>
          </p:nvSpPr>
          <p:spPr bwMode="auto">
            <a:xfrm>
              <a:off x="2488" y="2338"/>
              <a:ext cx="2178"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დარღვევის პროცესი ევროკავშირის სასამართლოს წინაშე</a:t>
              </a:r>
              <a:endParaRPr lang="en-US" altLang="en-US" sz="1800" dirty="0"/>
            </a:p>
          </p:txBody>
        </p:sp>
        <p:sp>
          <p:nvSpPr>
            <p:cNvPr id="26650" name="Rectangle 45"/>
            <p:cNvSpPr>
              <a:spLocks noChangeArrowheads="1"/>
            </p:cNvSpPr>
            <p:nvPr/>
          </p:nvSpPr>
          <p:spPr bwMode="auto">
            <a:xfrm>
              <a:off x="2488" y="5308"/>
              <a:ext cx="207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sk-SK" altLang="en-US" sz="1000" dirty="0">
                  <a:cs typeface="Times New Roman" pitchFamily="18" charset="0"/>
                </a:rPr>
                <a:t>RIA </a:t>
              </a:r>
              <a:r>
                <a:rPr lang="ka-GE" altLang="en-US" sz="1000" dirty="0">
                  <a:cs typeface="Times New Roman" pitchFamily="18" charset="0"/>
                </a:rPr>
                <a:t>ანალიზი არ კეთდება საკმარისად ადრე, არამედ მას შემდეგ, რაც კანონპროექტი მომზადდება</a:t>
              </a:r>
              <a:endParaRPr lang="en-US" altLang="en-US" sz="1800" dirty="0"/>
            </a:p>
          </p:txBody>
        </p:sp>
        <p:sp>
          <p:nvSpPr>
            <p:cNvPr id="26651" name="Rectangle 44"/>
            <p:cNvSpPr>
              <a:spLocks noChangeArrowheads="1"/>
            </p:cNvSpPr>
            <p:nvPr/>
          </p:nvSpPr>
          <p:spPr bwMode="auto">
            <a:xfrm>
              <a:off x="2956" y="1338"/>
              <a:ext cx="1710" cy="73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სანქციები დარღვევის პროცესიდან</a:t>
              </a:r>
              <a:endParaRPr lang="en-US" altLang="en-US" sz="1000" dirty="0"/>
            </a:p>
          </p:txBody>
        </p:sp>
        <p:sp>
          <p:nvSpPr>
            <p:cNvPr id="26652" name="Line 43"/>
            <p:cNvSpPr>
              <a:spLocks noChangeShapeType="1"/>
            </p:cNvSpPr>
            <p:nvPr/>
          </p:nvSpPr>
          <p:spPr bwMode="auto">
            <a:xfrm flipV="1">
              <a:off x="3811"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3" name="Line 42"/>
            <p:cNvSpPr>
              <a:spLocks noChangeShapeType="1"/>
            </p:cNvSpPr>
            <p:nvPr/>
          </p:nvSpPr>
          <p:spPr bwMode="auto">
            <a:xfrm flipV="1">
              <a:off x="6989" y="368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4" name="Line 41"/>
            <p:cNvSpPr>
              <a:spLocks noChangeShapeType="1"/>
            </p:cNvSpPr>
            <p:nvPr/>
          </p:nvSpPr>
          <p:spPr bwMode="auto">
            <a:xfrm flipV="1">
              <a:off x="5998" y="4903"/>
              <a:ext cx="1" cy="4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5" name="Line 40"/>
            <p:cNvSpPr>
              <a:spLocks noChangeShapeType="1"/>
            </p:cNvSpPr>
            <p:nvPr/>
          </p:nvSpPr>
          <p:spPr bwMode="auto">
            <a:xfrm flipV="1">
              <a:off x="7978" y="4903"/>
              <a:ext cx="1" cy="4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6" name="Line 39"/>
            <p:cNvSpPr>
              <a:spLocks noChangeShapeType="1"/>
            </p:cNvSpPr>
            <p:nvPr/>
          </p:nvSpPr>
          <p:spPr bwMode="auto">
            <a:xfrm flipV="1">
              <a:off x="11488" y="4768"/>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7" name="Line 38"/>
            <p:cNvSpPr>
              <a:spLocks noChangeShapeType="1"/>
            </p:cNvSpPr>
            <p:nvPr/>
          </p:nvSpPr>
          <p:spPr bwMode="auto">
            <a:xfrm flipH="1" flipV="1">
              <a:off x="10523" y="7063"/>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8" name="Line 37"/>
            <p:cNvSpPr>
              <a:spLocks noChangeShapeType="1"/>
            </p:cNvSpPr>
            <p:nvPr/>
          </p:nvSpPr>
          <p:spPr bwMode="auto">
            <a:xfrm flipH="1" flipV="1">
              <a:off x="12299" y="7063"/>
              <a:ext cx="19"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9" name="Line 36"/>
            <p:cNvSpPr>
              <a:spLocks noChangeShapeType="1"/>
            </p:cNvSpPr>
            <p:nvPr/>
          </p:nvSpPr>
          <p:spPr bwMode="auto">
            <a:xfrm flipV="1">
              <a:off x="10498" y="6118"/>
              <a:ext cx="1" cy="22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0" name="Line 35"/>
            <p:cNvSpPr>
              <a:spLocks noChangeShapeType="1"/>
            </p:cNvSpPr>
            <p:nvPr/>
          </p:nvSpPr>
          <p:spPr bwMode="auto">
            <a:xfrm flipH="1" flipV="1">
              <a:off x="12299" y="6118"/>
              <a:ext cx="17" cy="2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1" name="Line 34"/>
            <p:cNvSpPr>
              <a:spLocks noChangeShapeType="1"/>
            </p:cNvSpPr>
            <p:nvPr/>
          </p:nvSpPr>
          <p:spPr bwMode="auto">
            <a:xfrm>
              <a:off x="3298" y="8008"/>
              <a:ext cx="1"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2" name="Line 33"/>
            <p:cNvSpPr>
              <a:spLocks noChangeShapeType="1"/>
            </p:cNvSpPr>
            <p:nvPr/>
          </p:nvSpPr>
          <p:spPr bwMode="auto">
            <a:xfrm>
              <a:off x="3298" y="8278"/>
              <a:ext cx="84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3" name="Line 32"/>
            <p:cNvSpPr>
              <a:spLocks noChangeShapeType="1"/>
            </p:cNvSpPr>
            <p:nvPr/>
          </p:nvSpPr>
          <p:spPr bwMode="auto">
            <a:xfrm flipV="1">
              <a:off x="11763" y="800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4" name="Line 31"/>
            <p:cNvSpPr>
              <a:spLocks noChangeShapeType="1"/>
            </p:cNvSpPr>
            <p:nvPr/>
          </p:nvSpPr>
          <p:spPr bwMode="auto">
            <a:xfrm flipV="1">
              <a:off x="3298" y="6118"/>
              <a:ext cx="1" cy="12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5" name="Line 30"/>
            <p:cNvSpPr>
              <a:spLocks noChangeShapeType="1"/>
            </p:cNvSpPr>
            <p:nvPr/>
          </p:nvSpPr>
          <p:spPr bwMode="auto">
            <a:xfrm flipV="1">
              <a:off x="3298" y="4768"/>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6" name="Line 29"/>
            <p:cNvSpPr>
              <a:spLocks noChangeShapeType="1"/>
            </p:cNvSpPr>
            <p:nvPr/>
          </p:nvSpPr>
          <p:spPr bwMode="auto">
            <a:xfrm flipV="1">
              <a:off x="5991" y="6118"/>
              <a:ext cx="7" cy="12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7" name="Text Box 28"/>
            <p:cNvSpPr txBox="1">
              <a:spLocks noChangeArrowheads="1"/>
            </p:cNvSpPr>
            <p:nvPr/>
          </p:nvSpPr>
          <p:spPr bwMode="auto">
            <a:xfrm>
              <a:off x="1675" y="1624"/>
              <a:ext cx="1121" cy="6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ka-GE" altLang="en-US" sz="1600" dirty="0">
                  <a:solidFill>
                    <a:srgbClr val="FF0000"/>
                  </a:solidFill>
                  <a:cs typeface="Times New Roman" pitchFamily="18" charset="0"/>
                </a:rPr>
                <a:t>შედეგები</a:t>
              </a:r>
              <a:endParaRPr lang="en-US" altLang="en-US" sz="1800" dirty="0"/>
            </a:p>
          </p:txBody>
        </p:sp>
        <p:sp>
          <p:nvSpPr>
            <p:cNvPr id="26668" name="Text Box 27"/>
            <p:cNvSpPr txBox="1">
              <a:spLocks noChangeArrowheads="1"/>
            </p:cNvSpPr>
            <p:nvPr/>
          </p:nvSpPr>
          <p:spPr bwMode="auto">
            <a:xfrm>
              <a:off x="1651" y="4274"/>
              <a:ext cx="1170" cy="8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spcBef>
                  <a:spcPct val="0"/>
                </a:spcBef>
                <a:buClrTx/>
                <a:buSzTx/>
                <a:buFontTx/>
                <a:buNone/>
              </a:pPr>
              <a:r>
                <a:rPr lang="ka-GE" altLang="en-US" sz="1600" dirty="0">
                  <a:solidFill>
                    <a:srgbClr val="FF0000"/>
                  </a:solidFill>
                  <a:cs typeface="Times New Roman" pitchFamily="18" charset="0"/>
                </a:rPr>
                <a:t>პრობლემა</a:t>
              </a:r>
              <a:endParaRPr lang="en-US" altLang="en-US" sz="1800" dirty="0"/>
            </a:p>
          </p:txBody>
        </p:sp>
        <p:sp>
          <p:nvSpPr>
            <p:cNvPr id="26669" name="Text Box 26"/>
            <p:cNvSpPr txBox="1">
              <a:spLocks noChangeArrowheads="1"/>
            </p:cNvSpPr>
            <p:nvPr/>
          </p:nvSpPr>
          <p:spPr bwMode="auto">
            <a:xfrm>
              <a:off x="1768" y="6793"/>
              <a:ext cx="1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spcBef>
                  <a:spcPct val="0"/>
                </a:spcBef>
                <a:buClrTx/>
                <a:buSzTx/>
                <a:buFontTx/>
                <a:buNone/>
              </a:pPr>
              <a:r>
                <a:rPr lang="ka-GE" altLang="en-US" sz="1600" dirty="0">
                  <a:solidFill>
                    <a:srgbClr val="FF0000"/>
                  </a:solidFill>
                  <a:cs typeface="Times New Roman" pitchFamily="18" charset="0"/>
                </a:rPr>
                <a:t>მიზეზები</a:t>
              </a:r>
              <a:endParaRPr lang="en-US" altLang="en-US" sz="1800" dirty="0"/>
            </a:p>
          </p:txBody>
        </p:sp>
        <p:sp>
          <p:nvSpPr>
            <p:cNvPr id="26670" name="Line 25"/>
            <p:cNvSpPr>
              <a:spLocks noChangeShapeType="1"/>
            </p:cNvSpPr>
            <p:nvPr/>
          </p:nvSpPr>
          <p:spPr bwMode="auto">
            <a:xfrm>
              <a:off x="2657" y="4498"/>
              <a:ext cx="2650"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1" name="Line 24"/>
            <p:cNvSpPr>
              <a:spLocks noChangeShapeType="1"/>
            </p:cNvSpPr>
            <p:nvPr/>
          </p:nvSpPr>
          <p:spPr bwMode="auto">
            <a:xfrm>
              <a:off x="8158" y="8008"/>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2" name="Line 23"/>
            <p:cNvSpPr>
              <a:spLocks noChangeShapeType="1"/>
            </p:cNvSpPr>
            <p:nvPr/>
          </p:nvSpPr>
          <p:spPr bwMode="auto">
            <a:xfrm flipV="1">
              <a:off x="6376"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3" name="Line 22"/>
            <p:cNvSpPr>
              <a:spLocks noChangeShapeType="1"/>
            </p:cNvSpPr>
            <p:nvPr/>
          </p:nvSpPr>
          <p:spPr bwMode="auto">
            <a:xfrm flipV="1">
              <a:off x="7616"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4" name="Line 21"/>
            <p:cNvSpPr>
              <a:spLocks noChangeShapeType="1"/>
            </p:cNvSpPr>
            <p:nvPr/>
          </p:nvSpPr>
          <p:spPr bwMode="auto">
            <a:xfrm flipH="1">
              <a:off x="8518" y="4768"/>
              <a:ext cx="297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5" name="Line 20"/>
            <p:cNvSpPr>
              <a:spLocks noChangeShapeType="1"/>
            </p:cNvSpPr>
            <p:nvPr/>
          </p:nvSpPr>
          <p:spPr bwMode="auto">
            <a:xfrm>
              <a:off x="3298" y="4768"/>
              <a:ext cx="22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6" name="Line 19"/>
            <p:cNvSpPr>
              <a:spLocks noChangeShapeType="1"/>
            </p:cNvSpPr>
            <p:nvPr/>
          </p:nvSpPr>
          <p:spPr bwMode="auto">
            <a:xfrm flipH="1">
              <a:off x="4666" y="2608"/>
              <a:ext cx="4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7" name="Line 18"/>
            <p:cNvSpPr>
              <a:spLocks noChangeShapeType="1"/>
            </p:cNvSpPr>
            <p:nvPr/>
          </p:nvSpPr>
          <p:spPr bwMode="auto">
            <a:xfrm>
              <a:off x="8941" y="2608"/>
              <a:ext cx="1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8" name="Line 17"/>
            <p:cNvSpPr>
              <a:spLocks noChangeShapeType="1"/>
            </p:cNvSpPr>
            <p:nvPr/>
          </p:nvSpPr>
          <p:spPr bwMode="auto">
            <a:xfrm>
              <a:off x="10991" y="2608"/>
              <a:ext cx="27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9" name="Line 16"/>
            <p:cNvSpPr>
              <a:spLocks noChangeShapeType="1"/>
            </p:cNvSpPr>
            <p:nvPr/>
          </p:nvSpPr>
          <p:spPr bwMode="auto">
            <a:xfrm flipV="1">
              <a:off x="12019"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0" name="Rectangle 15"/>
            <p:cNvSpPr>
              <a:spLocks noChangeArrowheads="1"/>
            </p:cNvSpPr>
            <p:nvPr/>
          </p:nvSpPr>
          <p:spPr bwMode="auto">
            <a:xfrm>
              <a:off x="7146" y="7333"/>
              <a:ext cx="234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ძლიერი პოლიტიზაცია</a:t>
              </a:r>
              <a:endParaRPr lang="en-US" altLang="en-US" sz="1800" dirty="0"/>
            </a:p>
          </p:txBody>
        </p:sp>
        <p:sp>
          <p:nvSpPr>
            <p:cNvPr id="26681" name="Line 14"/>
            <p:cNvSpPr>
              <a:spLocks noChangeShapeType="1"/>
            </p:cNvSpPr>
            <p:nvPr/>
          </p:nvSpPr>
          <p:spPr bwMode="auto">
            <a:xfrm>
              <a:off x="8214" y="8008"/>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2" name="Line 13"/>
            <p:cNvSpPr>
              <a:spLocks noChangeShapeType="1"/>
            </p:cNvSpPr>
            <p:nvPr/>
          </p:nvSpPr>
          <p:spPr bwMode="auto">
            <a:xfrm flipH="1">
              <a:off x="2742" y="8143"/>
              <a:ext cx="54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3" name="Line 12"/>
            <p:cNvSpPr>
              <a:spLocks noChangeShapeType="1"/>
            </p:cNvSpPr>
            <p:nvPr/>
          </p:nvSpPr>
          <p:spPr bwMode="auto">
            <a:xfrm flipV="1">
              <a:off x="2742" y="8008"/>
              <a:ext cx="1" cy="1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4" name="Line 11"/>
            <p:cNvSpPr>
              <a:spLocks noChangeShapeType="1"/>
            </p:cNvSpPr>
            <p:nvPr/>
          </p:nvSpPr>
          <p:spPr bwMode="auto">
            <a:xfrm flipH="1" flipV="1">
              <a:off x="8249" y="7063"/>
              <a:ext cx="8"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5" name="Line 10"/>
            <p:cNvSpPr>
              <a:spLocks noChangeShapeType="1"/>
            </p:cNvSpPr>
            <p:nvPr/>
          </p:nvSpPr>
          <p:spPr bwMode="auto">
            <a:xfrm>
              <a:off x="5998" y="6388"/>
              <a:ext cx="17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6" name="Line 9"/>
            <p:cNvSpPr>
              <a:spLocks noChangeShapeType="1"/>
            </p:cNvSpPr>
            <p:nvPr/>
          </p:nvSpPr>
          <p:spPr bwMode="auto">
            <a:xfrm flipV="1">
              <a:off x="7708" y="611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7" name="Line 8"/>
            <p:cNvSpPr>
              <a:spLocks noChangeShapeType="1"/>
            </p:cNvSpPr>
            <p:nvPr/>
          </p:nvSpPr>
          <p:spPr bwMode="auto">
            <a:xfrm flipH="1">
              <a:off x="4198" y="6388"/>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8" name="Line 7"/>
            <p:cNvSpPr>
              <a:spLocks noChangeShapeType="1"/>
            </p:cNvSpPr>
            <p:nvPr/>
          </p:nvSpPr>
          <p:spPr bwMode="auto">
            <a:xfrm flipV="1">
              <a:off x="4198" y="611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9" name="Line 6"/>
            <p:cNvSpPr>
              <a:spLocks noChangeShapeType="1"/>
            </p:cNvSpPr>
            <p:nvPr/>
          </p:nvSpPr>
          <p:spPr bwMode="auto">
            <a:xfrm>
              <a:off x="10138" y="7063"/>
              <a:ext cx="0"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0" name="Line 5"/>
            <p:cNvSpPr>
              <a:spLocks noChangeShapeType="1"/>
            </p:cNvSpPr>
            <p:nvPr/>
          </p:nvSpPr>
          <p:spPr bwMode="auto">
            <a:xfrm>
              <a:off x="9328" y="6793"/>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1" name="Line 4"/>
            <p:cNvSpPr>
              <a:spLocks noChangeShapeType="1"/>
            </p:cNvSpPr>
            <p:nvPr/>
          </p:nvSpPr>
          <p:spPr bwMode="auto">
            <a:xfrm flipV="1">
              <a:off x="9688" y="6118"/>
              <a:ext cx="0" cy="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92" name="Line 3"/>
            <p:cNvSpPr>
              <a:spLocks noChangeShapeType="1"/>
            </p:cNvSpPr>
            <p:nvPr/>
          </p:nvSpPr>
          <p:spPr bwMode="auto">
            <a:xfrm flipH="1">
              <a:off x="3748" y="7198"/>
              <a:ext cx="63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3" name="Line 2"/>
            <p:cNvSpPr>
              <a:spLocks noChangeShapeType="1"/>
            </p:cNvSpPr>
            <p:nvPr/>
          </p:nvSpPr>
          <p:spPr bwMode="auto">
            <a:xfrm flipV="1">
              <a:off x="3748" y="6118"/>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 name="Slide Number Placeholder 1"/>
          <p:cNvSpPr>
            <a:spLocks noGrp="1"/>
          </p:cNvSpPr>
          <p:nvPr>
            <p:ph type="sldNum" sz="quarter" idx="12"/>
          </p:nvPr>
        </p:nvSpPr>
        <p:spPr/>
        <p:txBody>
          <a:bodyPr/>
          <a:lstStyle/>
          <a:p>
            <a:fld id="{11347195-26C9-D64A-B1D7-50AB555AB9A6}" type="slidenum">
              <a:rPr lang="en-US" smtClean="0"/>
              <a:t>41</a:t>
            </a:fld>
            <a:endParaRPr lang="en-US" dirty="0"/>
          </a:p>
        </p:txBody>
      </p:sp>
    </p:spTree>
    <p:extLst>
      <p:ext uri="{BB962C8B-B14F-4D97-AF65-F5344CB8AC3E}">
        <p14:creationId xmlns:p14="http://schemas.microsoft.com/office/powerpoint/2010/main" val="2496649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102660" y="460375"/>
            <a:ext cx="9099176" cy="685800"/>
          </a:xfrm>
        </p:spPr>
        <p:txBody>
          <a:bodyPr>
            <a:normAutofit fontScale="90000"/>
          </a:bodyPr>
          <a:lstStyle/>
          <a:p>
            <a:pPr algn="ctr"/>
            <a:r>
              <a:rPr lang="ka-GE" altLang="en-US" sz="2800" b="1" dirty="0">
                <a:latin typeface="+mn-lt"/>
              </a:rPr>
              <a:t>პრობლემის ხე </a:t>
            </a:r>
            <a:r>
              <a:rPr lang="sk-SK" altLang="en-US" sz="2800" b="1" dirty="0">
                <a:latin typeface="+mn-lt"/>
              </a:rPr>
              <a:t>– </a:t>
            </a:r>
            <a:r>
              <a:rPr lang="ka-GE" altLang="en-US" sz="2800" b="1" dirty="0">
                <a:latin typeface="+mn-lt"/>
              </a:rPr>
              <a:t>შინამეურნეობების მიერ ნარჩენების გადამუშავების (რეციკლირების) მაგალითი</a:t>
            </a:r>
            <a:endParaRPr lang="en-GB" altLang="en-US" sz="2800" b="1" dirty="0">
              <a:latin typeface="+mn-lt"/>
            </a:endParaRPr>
          </a:p>
        </p:txBody>
      </p:sp>
      <p:pic>
        <p:nvPicPr>
          <p:cNvPr id="27651" name="Content Placeholder 3" descr="Wastetre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08000" y="1951038"/>
            <a:ext cx="11684000" cy="4197350"/>
          </a:xfrm>
        </p:spPr>
      </p:pic>
      <p:sp>
        <p:nvSpPr>
          <p:cNvPr id="2" name="Slide Number Placeholder 1"/>
          <p:cNvSpPr>
            <a:spLocks noGrp="1"/>
          </p:cNvSpPr>
          <p:nvPr>
            <p:ph type="sldNum" sz="quarter" idx="12"/>
          </p:nvPr>
        </p:nvSpPr>
        <p:spPr/>
        <p:txBody>
          <a:bodyPr/>
          <a:lstStyle/>
          <a:p>
            <a:fld id="{11347195-26C9-D64A-B1D7-50AB555AB9A6}" type="slidenum">
              <a:rPr lang="en-US" smtClean="0"/>
              <a:t>42</a:t>
            </a:fld>
            <a:endParaRPr lang="en-US"/>
          </a:p>
        </p:txBody>
      </p:sp>
    </p:spTree>
    <p:extLst>
      <p:ext uri="{BB962C8B-B14F-4D97-AF65-F5344CB8AC3E}">
        <p14:creationId xmlns:p14="http://schemas.microsoft.com/office/powerpoint/2010/main" val="4221295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3EF990-7FDB-4F40-BFEB-592ECC7F4D3F}"/>
              </a:ext>
            </a:extLst>
          </p:cNvPr>
          <p:cNvPicPr>
            <a:picLocks noChangeAspect="1"/>
          </p:cNvPicPr>
          <p:nvPr/>
        </p:nvPicPr>
        <p:blipFill>
          <a:blip r:embed="rId2"/>
          <a:stretch>
            <a:fillRect/>
          </a:stretch>
        </p:blipFill>
        <p:spPr>
          <a:xfrm>
            <a:off x="745067" y="689610"/>
            <a:ext cx="10521244" cy="5478780"/>
          </a:xfrm>
          <a:prstGeom prst="rect">
            <a:avLst/>
          </a:prstGeom>
        </p:spPr>
      </p:pic>
    </p:spTree>
    <p:extLst>
      <p:ext uri="{BB962C8B-B14F-4D97-AF65-F5344CB8AC3E}">
        <p14:creationId xmlns:p14="http://schemas.microsoft.com/office/powerpoint/2010/main" val="1100767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3C290055-A01F-ED4A-8522-61F92989A0E2}"/>
              </a:ext>
            </a:extLst>
          </p:cNvPr>
          <p:cNvSpPr/>
          <p:nvPr/>
        </p:nvSpPr>
        <p:spPr>
          <a:xfrm>
            <a:off x="2775772" y="2250139"/>
            <a:ext cx="7246298" cy="4200939"/>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noFill/>
            </a:endParaRPr>
          </a:p>
        </p:txBody>
      </p:sp>
      <p:sp>
        <p:nvSpPr>
          <p:cNvPr id="2" name="Rectangle 3">
            <a:extLst>
              <a:ext uri="{FF2B5EF4-FFF2-40B4-BE49-F238E27FC236}">
                <a16:creationId xmlns:a16="http://schemas.microsoft.com/office/drawing/2014/main" id="{9FFDB33D-321F-4D80-997D-6FBFEC8C4482}"/>
              </a:ext>
            </a:extLst>
          </p:cNvPr>
          <p:cNvSpPr txBox="1">
            <a:spLocks noChangeArrowheads="1"/>
          </p:cNvSpPr>
          <p:nvPr/>
        </p:nvSpPr>
        <p:spPr bwMode="auto">
          <a:xfrm>
            <a:off x="1634610" y="179814"/>
            <a:ext cx="8964488" cy="78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algn="l" defTabSz="914400" rtl="0" eaLnBrk="1" latinLnBrk="0" hangingPunct="1">
              <a:spcBef>
                <a:spcPct val="0"/>
              </a:spcBef>
              <a:buNone/>
              <a:defRPr sz="2400" kern="1200">
                <a:solidFill>
                  <a:srgbClr val="6E6452"/>
                </a:solidFill>
                <a:latin typeface="Arial" pitchFamily="34" charset="0"/>
                <a:ea typeface="+mj-ea"/>
                <a:cs typeface="Arial" pitchFamily="34" charset="0"/>
              </a:defRPr>
            </a:lvl1pPr>
          </a:lstStyle>
          <a:p>
            <a:pPr algn="ctr"/>
            <a:r>
              <a:rPr lang="ka-GE" sz="3600" b="1" dirty="0">
                <a:solidFill>
                  <a:schemeClr val="tx1"/>
                </a:solidFill>
                <a:latin typeface="Sylfaen" pitchFamily="18" charset="0"/>
              </a:rPr>
              <a:t>პრობლემის ხე: მიზეზშედეგობრივი ანალიზი</a:t>
            </a:r>
            <a:endParaRPr lang="en-GB" sz="3600" b="1" dirty="0">
              <a:solidFill>
                <a:schemeClr val="tx1"/>
              </a:solidFill>
              <a:latin typeface="Sylfaen" pitchFamily="18" charset="0"/>
            </a:endParaRPr>
          </a:p>
        </p:txBody>
      </p:sp>
      <p:grpSp>
        <p:nvGrpSpPr>
          <p:cNvPr id="4" name="Group 3">
            <a:extLst>
              <a:ext uri="{FF2B5EF4-FFF2-40B4-BE49-F238E27FC236}">
                <a16:creationId xmlns:a16="http://schemas.microsoft.com/office/drawing/2014/main" id="{AA11AF15-F9D2-4944-A572-BA25407B950B}"/>
              </a:ext>
            </a:extLst>
          </p:cNvPr>
          <p:cNvGrpSpPr>
            <a:grpSpLocks/>
          </p:cNvGrpSpPr>
          <p:nvPr/>
        </p:nvGrpSpPr>
        <p:grpSpPr bwMode="auto">
          <a:xfrm>
            <a:off x="2209546" y="2019996"/>
            <a:ext cx="6219827" cy="4083684"/>
            <a:chOff x="2048" y="771"/>
            <a:chExt cx="4333" cy="2289"/>
          </a:xfrm>
        </p:grpSpPr>
        <p:grpSp>
          <p:nvGrpSpPr>
            <p:cNvPr id="5" name="Group 4">
              <a:extLst>
                <a:ext uri="{FF2B5EF4-FFF2-40B4-BE49-F238E27FC236}">
                  <a16:creationId xmlns:a16="http://schemas.microsoft.com/office/drawing/2014/main" id="{72C57F2A-A150-4BFA-B940-87E72DBC776C}"/>
                </a:ext>
              </a:extLst>
            </p:cNvPr>
            <p:cNvGrpSpPr>
              <a:grpSpLocks/>
            </p:cNvGrpSpPr>
            <p:nvPr/>
          </p:nvGrpSpPr>
          <p:grpSpPr bwMode="auto">
            <a:xfrm>
              <a:off x="3780" y="1260"/>
              <a:ext cx="2520" cy="1800"/>
              <a:chOff x="2160" y="2160"/>
              <a:chExt cx="2520" cy="1800"/>
            </a:xfrm>
          </p:grpSpPr>
          <p:grpSp>
            <p:nvGrpSpPr>
              <p:cNvPr id="11" name="Group 5">
                <a:extLst>
                  <a:ext uri="{FF2B5EF4-FFF2-40B4-BE49-F238E27FC236}">
                    <a16:creationId xmlns:a16="http://schemas.microsoft.com/office/drawing/2014/main" id="{15FEFD90-98B7-4FB4-AD6A-9B3C8AFBE9E6}"/>
                  </a:ext>
                </a:extLst>
              </p:cNvPr>
              <p:cNvGrpSpPr>
                <a:grpSpLocks/>
              </p:cNvGrpSpPr>
              <p:nvPr/>
            </p:nvGrpSpPr>
            <p:grpSpPr bwMode="auto">
              <a:xfrm>
                <a:off x="2160" y="2160"/>
                <a:ext cx="2520" cy="1800"/>
                <a:chOff x="2880" y="4500"/>
                <a:chExt cx="2520" cy="1800"/>
              </a:xfrm>
            </p:grpSpPr>
            <p:sp>
              <p:nvSpPr>
                <p:cNvPr id="29" name="Rectangle 7">
                  <a:extLst>
                    <a:ext uri="{FF2B5EF4-FFF2-40B4-BE49-F238E27FC236}">
                      <a16:creationId xmlns:a16="http://schemas.microsoft.com/office/drawing/2014/main" id="{F5BE3D6C-E8BF-427D-AB2B-F729F5B78BDD}"/>
                    </a:ext>
                  </a:extLst>
                </p:cNvPr>
                <p:cNvSpPr>
                  <a:spLocks noChangeArrowheads="1"/>
                </p:cNvSpPr>
                <p:nvPr/>
              </p:nvSpPr>
              <p:spPr bwMode="auto">
                <a:xfrm>
                  <a:off x="3960" y="4500"/>
                  <a:ext cx="360" cy="180"/>
                </a:xfrm>
                <a:prstGeom prst="rect">
                  <a:avLst/>
                </a:prstGeom>
                <a:solidFill>
                  <a:srgbClr val="C00000"/>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0" name="Rectangle 8">
                  <a:extLst>
                    <a:ext uri="{FF2B5EF4-FFF2-40B4-BE49-F238E27FC236}">
                      <a16:creationId xmlns:a16="http://schemas.microsoft.com/office/drawing/2014/main" id="{F3C6C702-49C1-4275-8BA1-C0E44D8869B0}"/>
                    </a:ext>
                  </a:extLst>
                </p:cNvPr>
                <p:cNvSpPr>
                  <a:spLocks noChangeArrowheads="1"/>
                </p:cNvSpPr>
                <p:nvPr/>
              </p:nvSpPr>
              <p:spPr bwMode="auto">
                <a:xfrm>
                  <a:off x="342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1" name="Rectangle 9">
                  <a:extLst>
                    <a:ext uri="{FF2B5EF4-FFF2-40B4-BE49-F238E27FC236}">
                      <a16:creationId xmlns:a16="http://schemas.microsoft.com/office/drawing/2014/main" id="{D353B060-069D-47CA-8074-1D6AC8E95914}"/>
                    </a:ext>
                  </a:extLst>
                </p:cNvPr>
                <p:cNvSpPr>
                  <a:spLocks noChangeArrowheads="1"/>
                </p:cNvSpPr>
                <p:nvPr/>
              </p:nvSpPr>
              <p:spPr bwMode="auto">
                <a:xfrm>
                  <a:off x="396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2" name="Rectangle 10">
                  <a:extLst>
                    <a:ext uri="{FF2B5EF4-FFF2-40B4-BE49-F238E27FC236}">
                      <a16:creationId xmlns:a16="http://schemas.microsoft.com/office/drawing/2014/main" id="{64AF9A5A-D62D-4388-80F3-89F5C3F51441}"/>
                    </a:ext>
                  </a:extLst>
                </p:cNvPr>
                <p:cNvSpPr>
                  <a:spLocks noChangeArrowheads="1"/>
                </p:cNvSpPr>
                <p:nvPr/>
              </p:nvSpPr>
              <p:spPr bwMode="auto">
                <a:xfrm>
                  <a:off x="450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3" name="Rectangle 11">
                  <a:extLst>
                    <a:ext uri="{FF2B5EF4-FFF2-40B4-BE49-F238E27FC236}">
                      <a16:creationId xmlns:a16="http://schemas.microsoft.com/office/drawing/2014/main" id="{4C6F6EB5-B467-496F-B4BF-3F0EACF1A174}"/>
                    </a:ext>
                  </a:extLst>
                </p:cNvPr>
                <p:cNvSpPr>
                  <a:spLocks noChangeArrowheads="1"/>
                </p:cNvSpPr>
                <p:nvPr/>
              </p:nvSpPr>
              <p:spPr bwMode="auto">
                <a:xfrm>
                  <a:off x="288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4" name="Rectangle 12">
                  <a:extLst>
                    <a:ext uri="{FF2B5EF4-FFF2-40B4-BE49-F238E27FC236}">
                      <a16:creationId xmlns:a16="http://schemas.microsoft.com/office/drawing/2014/main" id="{1F61D7EB-C997-4325-A9E2-B3F288CC6C4F}"/>
                    </a:ext>
                  </a:extLst>
                </p:cNvPr>
                <p:cNvSpPr>
                  <a:spLocks noChangeArrowheads="1"/>
                </p:cNvSpPr>
                <p:nvPr/>
              </p:nvSpPr>
              <p:spPr bwMode="auto">
                <a:xfrm>
                  <a:off x="342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5" name="Rectangle 13">
                  <a:extLst>
                    <a:ext uri="{FF2B5EF4-FFF2-40B4-BE49-F238E27FC236}">
                      <a16:creationId xmlns:a16="http://schemas.microsoft.com/office/drawing/2014/main" id="{41CC6EEA-F88F-4EC7-BE7A-78D2A37955DA}"/>
                    </a:ext>
                  </a:extLst>
                </p:cNvPr>
                <p:cNvSpPr>
                  <a:spLocks noChangeArrowheads="1"/>
                </p:cNvSpPr>
                <p:nvPr/>
              </p:nvSpPr>
              <p:spPr bwMode="auto">
                <a:xfrm>
                  <a:off x="396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6" name="Rectangle 14">
                  <a:extLst>
                    <a:ext uri="{FF2B5EF4-FFF2-40B4-BE49-F238E27FC236}">
                      <a16:creationId xmlns:a16="http://schemas.microsoft.com/office/drawing/2014/main" id="{4CF3B459-B232-4A3E-B167-D1890D66AA09}"/>
                    </a:ext>
                  </a:extLst>
                </p:cNvPr>
                <p:cNvSpPr>
                  <a:spLocks noChangeArrowheads="1"/>
                </p:cNvSpPr>
                <p:nvPr/>
              </p:nvSpPr>
              <p:spPr bwMode="auto">
                <a:xfrm>
                  <a:off x="504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7" name="Rectangle 15">
                  <a:extLst>
                    <a:ext uri="{FF2B5EF4-FFF2-40B4-BE49-F238E27FC236}">
                      <a16:creationId xmlns:a16="http://schemas.microsoft.com/office/drawing/2014/main" id="{AC6D1E19-856A-48CC-85AB-87F36E305F77}"/>
                    </a:ext>
                  </a:extLst>
                </p:cNvPr>
                <p:cNvSpPr>
                  <a:spLocks noChangeArrowheads="1"/>
                </p:cNvSpPr>
                <p:nvPr/>
              </p:nvSpPr>
              <p:spPr bwMode="auto">
                <a:xfrm>
                  <a:off x="450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8" name="Rectangle 16">
                  <a:extLst>
                    <a:ext uri="{FF2B5EF4-FFF2-40B4-BE49-F238E27FC236}">
                      <a16:creationId xmlns:a16="http://schemas.microsoft.com/office/drawing/2014/main" id="{2C9AA203-2F67-42A0-96D6-9B1BB8EE23E3}"/>
                    </a:ext>
                  </a:extLst>
                </p:cNvPr>
                <p:cNvSpPr>
                  <a:spLocks noChangeArrowheads="1"/>
                </p:cNvSpPr>
                <p:nvPr/>
              </p:nvSpPr>
              <p:spPr bwMode="auto">
                <a:xfrm>
                  <a:off x="288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9" name="Rectangle 17">
                  <a:extLst>
                    <a:ext uri="{FF2B5EF4-FFF2-40B4-BE49-F238E27FC236}">
                      <a16:creationId xmlns:a16="http://schemas.microsoft.com/office/drawing/2014/main" id="{FE06B5A0-8117-49AD-ADCD-C79DFFDEAD72}"/>
                    </a:ext>
                  </a:extLst>
                </p:cNvPr>
                <p:cNvSpPr>
                  <a:spLocks noChangeArrowheads="1"/>
                </p:cNvSpPr>
                <p:nvPr/>
              </p:nvSpPr>
              <p:spPr bwMode="auto">
                <a:xfrm>
                  <a:off x="342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40" name="Rectangle 18">
                  <a:extLst>
                    <a:ext uri="{FF2B5EF4-FFF2-40B4-BE49-F238E27FC236}">
                      <a16:creationId xmlns:a16="http://schemas.microsoft.com/office/drawing/2014/main" id="{DF77301E-AB82-4C60-9EA9-34D29E0AFCE2}"/>
                    </a:ext>
                  </a:extLst>
                </p:cNvPr>
                <p:cNvSpPr>
                  <a:spLocks noChangeArrowheads="1"/>
                </p:cNvSpPr>
                <p:nvPr/>
              </p:nvSpPr>
              <p:spPr bwMode="auto">
                <a:xfrm>
                  <a:off x="450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41" name="Rectangle 19">
                  <a:extLst>
                    <a:ext uri="{FF2B5EF4-FFF2-40B4-BE49-F238E27FC236}">
                      <a16:creationId xmlns:a16="http://schemas.microsoft.com/office/drawing/2014/main" id="{C6799B7D-7060-4A43-B5B7-3D20895834F6}"/>
                    </a:ext>
                  </a:extLst>
                </p:cNvPr>
                <p:cNvSpPr>
                  <a:spLocks noChangeArrowheads="1"/>
                </p:cNvSpPr>
                <p:nvPr/>
              </p:nvSpPr>
              <p:spPr bwMode="auto">
                <a:xfrm>
                  <a:off x="504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grpSp>
          <p:sp>
            <p:nvSpPr>
              <p:cNvPr id="12" name="Line 20">
                <a:extLst>
                  <a:ext uri="{FF2B5EF4-FFF2-40B4-BE49-F238E27FC236}">
                    <a16:creationId xmlns:a16="http://schemas.microsoft.com/office/drawing/2014/main" id="{A164A026-151D-4624-A4C2-B0530DAC0BCA}"/>
                  </a:ext>
                </a:extLst>
              </p:cNvPr>
              <p:cNvSpPr>
                <a:spLocks noChangeShapeType="1"/>
              </p:cNvSpPr>
              <p:nvPr/>
            </p:nvSpPr>
            <p:spPr bwMode="auto">
              <a:xfrm flipV="1">
                <a:off x="2880" y="234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3" name="Line 21">
                <a:extLst>
                  <a:ext uri="{FF2B5EF4-FFF2-40B4-BE49-F238E27FC236}">
                    <a16:creationId xmlns:a16="http://schemas.microsoft.com/office/drawing/2014/main" id="{20C1C78C-FF0F-4449-A67D-51467950D7F1}"/>
                  </a:ext>
                </a:extLst>
              </p:cNvPr>
              <p:cNvSpPr>
                <a:spLocks noChangeShapeType="1"/>
              </p:cNvSpPr>
              <p:nvPr/>
            </p:nvSpPr>
            <p:spPr bwMode="auto">
              <a:xfrm flipV="1">
                <a:off x="3420" y="234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4" name="Line 22">
                <a:extLst>
                  <a:ext uri="{FF2B5EF4-FFF2-40B4-BE49-F238E27FC236}">
                    <a16:creationId xmlns:a16="http://schemas.microsoft.com/office/drawing/2014/main" id="{D0D01A14-653F-452F-A82D-EC9667566A4B}"/>
                  </a:ext>
                </a:extLst>
              </p:cNvPr>
              <p:cNvSpPr>
                <a:spLocks noChangeShapeType="1"/>
              </p:cNvSpPr>
              <p:nvPr/>
            </p:nvSpPr>
            <p:spPr bwMode="auto">
              <a:xfrm flipH="1" flipV="1">
                <a:off x="3420" y="234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5" name="Line 23">
                <a:extLst>
                  <a:ext uri="{FF2B5EF4-FFF2-40B4-BE49-F238E27FC236}">
                    <a16:creationId xmlns:a16="http://schemas.microsoft.com/office/drawing/2014/main" id="{3766BCE2-2F92-4475-BEB4-DB9AACEFE55E}"/>
                  </a:ext>
                </a:extLst>
              </p:cNvPr>
              <p:cNvSpPr>
                <a:spLocks noChangeShapeType="1"/>
              </p:cNvSpPr>
              <p:nvPr/>
            </p:nvSpPr>
            <p:spPr bwMode="auto">
              <a:xfrm flipV="1">
                <a:off x="234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6" name="Line 24">
                <a:extLst>
                  <a:ext uri="{FF2B5EF4-FFF2-40B4-BE49-F238E27FC236}">
                    <a16:creationId xmlns:a16="http://schemas.microsoft.com/office/drawing/2014/main" id="{C9066AEB-1E4A-42CD-BFEA-B237EAE0135E}"/>
                  </a:ext>
                </a:extLst>
              </p:cNvPr>
              <p:cNvSpPr>
                <a:spLocks noChangeShapeType="1"/>
              </p:cNvSpPr>
              <p:nvPr/>
            </p:nvSpPr>
            <p:spPr bwMode="auto">
              <a:xfrm flipV="1">
                <a:off x="2880" y="288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7" name="Line 25">
                <a:extLst>
                  <a:ext uri="{FF2B5EF4-FFF2-40B4-BE49-F238E27FC236}">
                    <a16:creationId xmlns:a16="http://schemas.microsoft.com/office/drawing/2014/main" id="{2D4F3295-C49A-4E65-9B2E-086B77D141C5}"/>
                  </a:ext>
                </a:extLst>
              </p:cNvPr>
              <p:cNvSpPr>
                <a:spLocks noChangeShapeType="1"/>
              </p:cNvSpPr>
              <p:nvPr/>
            </p:nvSpPr>
            <p:spPr bwMode="auto">
              <a:xfrm flipV="1">
                <a:off x="3420" y="288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8" name="Line 26">
                <a:extLst>
                  <a:ext uri="{FF2B5EF4-FFF2-40B4-BE49-F238E27FC236}">
                    <a16:creationId xmlns:a16="http://schemas.microsoft.com/office/drawing/2014/main" id="{E2FFF1D7-8AA6-4B30-AF37-23C71F0560FB}"/>
                  </a:ext>
                </a:extLst>
              </p:cNvPr>
              <p:cNvSpPr>
                <a:spLocks noChangeShapeType="1"/>
              </p:cNvSpPr>
              <p:nvPr/>
            </p:nvSpPr>
            <p:spPr bwMode="auto">
              <a:xfrm flipH="1" flipV="1">
                <a:off x="342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9" name="Line 27">
                <a:extLst>
                  <a:ext uri="{FF2B5EF4-FFF2-40B4-BE49-F238E27FC236}">
                    <a16:creationId xmlns:a16="http://schemas.microsoft.com/office/drawing/2014/main" id="{5A60A20D-E1DD-4F1B-9008-D19488F13CA2}"/>
                  </a:ext>
                </a:extLst>
              </p:cNvPr>
              <p:cNvSpPr>
                <a:spLocks noChangeShapeType="1"/>
              </p:cNvSpPr>
              <p:nvPr/>
            </p:nvSpPr>
            <p:spPr bwMode="auto">
              <a:xfrm flipH="1" flipV="1">
                <a:off x="396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0" name="Line 28">
                <a:extLst>
                  <a:ext uri="{FF2B5EF4-FFF2-40B4-BE49-F238E27FC236}">
                    <a16:creationId xmlns:a16="http://schemas.microsoft.com/office/drawing/2014/main" id="{A9AC79D7-4BFD-41AC-AF32-3784D89E282F}"/>
                  </a:ext>
                </a:extLst>
              </p:cNvPr>
              <p:cNvSpPr>
                <a:spLocks noChangeShapeType="1"/>
              </p:cNvSpPr>
              <p:nvPr/>
            </p:nvSpPr>
            <p:spPr bwMode="auto">
              <a:xfrm flipV="1">
                <a:off x="234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1" name="Line 29">
                <a:extLst>
                  <a:ext uri="{FF2B5EF4-FFF2-40B4-BE49-F238E27FC236}">
                    <a16:creationId xmlns:a16="http://schemas.microsoft.com/office/drawing/2014/main" id="{C3AC79E8-15A6-4E24-AE9B-D438D9E19319}"/>
                  </a:ext>
                </a:extLst>
              </p:cNvPr>
              <p:cNvSpPr>
                <a:spLocks noChangeShapeType="1"/>
              </p:cNvSpPr>
              <p:nvPr/>
            </p:nvSpPr>
            <p:spPr bwMode="auto">
              <a:xfrm flipV="1">
                <a:off x="288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2" name="Line 30">
                <a:extLst>
                  <a:ext uri="{FF2B5EF4-FFF2-40B4-BE49-F238E27FC236}">
                    <a16:creationId xmlns:a16="http://schemas.microsoft.com/office/drawing/2014/main" id="{AC61E9C2-BD83-4171-AAA7-34FC9F47776A}"/>
                  </a:ext>
                </a:extLst>
              </p:cNvPr>
              <p:cNvSpPr>
                <a:spLocks noChangeShapeType="1"/>
              </p:cNvSpPr>
              <p:nvPr/>
            </p:nvSpPr>
            <p:spPr bwMode="auto">
              <a:xfrm flipV="1">
                <a:off x="288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3" name="Line 31">
                <a:extLst>
                  <a:ext uri="{FF2B5EF4-FFF2-40B4-BE49-F238E27FC236}">
                    <a16:creationId xmlns:a16="http://schemas.microsoft.com/office/drawing/2014/main" id="{20DD2E4E-5897-496E-958C-34ED2D8171E1}"/>
                  </a:ext>
                </a:extLst>
              </p:cNvPr>
              <p:cNvSpPr>
                <a:spLocks noChangeShapeType="1"/>
              </p:cNvSpPr>
              <p:nvPr/>
            </p:nvSpPr>
            <p:spPr bwMode="auto">
              <a:xfrm flipH="1" flipV="1">
                <a:off x="342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4" name="Line 32">
                <a:extLst>
                  <a:ext uri="{FF2B5EF4-FFF2-40B4-BE49-F238E27FC236}">
                    <a16:creationId xmlns:a16="http://schemas.microsoft.com/office/drawing/2014/main" id="{AAE5DD4D-FF16-43D5-91A0-A7FC2DCEEE47}"/>
                  </a:ext>
                </a:extLst>
              </p:cNvPr>
              <p:cNvSpPr>
                <a:spLocks noChangeShapeType="1"/>
              </p:cNvSpPr>
              <p:nvPr/>
            </p:nvSpPr>
            <p:spPr bwMode="auto">
              <a:xfrm>
                <a:off x="234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5" name="Line 33">
                <a:extLst>
                  <a:ext uri="{FF2B5EF4-FFF2-40B4-BE49-F238E27FC236}">
                    <a16:creationId xmlns:a16="http://schemas.microsoft.com/office/drawing/2014/main" id="{8DDD7C77-4C25-47F8-ABDD-309FD10122A2}"/>
                  </a:ext>
                </a:extLst>
              </p:cNvPr>
              <p:cNvSpPr>
                <a:spLocks noChangeShapeType="1"/>
              </p:cNvSpPr>
              <p:nvPr/>
            </p:nvSpPr>
            <p:spPr bwMode="auto">
              <a:xfrm flipV="1">
                <a:off x="396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6" name="Line 34">
                <a:extLst>
                  <a:ext uri="{FF2B5EF4-FFF2-40B4-BE49-F238E27FC236}">
                    <a16:creationId xmlns:a16="http://schemas.microsoft.com/office/drawing/2014/main" id="{CF10284E-FE14-4D03-8190-319F335F1EB6}"/>
                  </a:ext>
                </a:extLst>
              </p:cNvPr>
              <p:cNvSpPr>
                <a:spLocks noChangeShapeType="1"/>
              </p:cNvSpPr>
              <p:nvPr/>
            </p:nvSpPr>
            <p:spPr bwMode="auto">
              <a:xfrm flipV="1">
                <a:off x="450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7" name="Line 35">
                <a:extLst>
                  <a:ext uri="{FF2B5EF4-FFF2-40B4-BE49-F238E27FC236}">
                    <a16:creationId xmlns:a16="http://schemas.microsoft.com/office/drawing/2014/main" id="{D37CC401-8F48-4E5D-A27A-AED1F86298C1}"/>
                  </a:ext>
                </a:extLst>
              </p:cNvPr>
              <p:cNvSpPr>
                <a:spLocks noChangeShapeType="1"/>
              </p:cNvSpPr>
              <p:nvPr/>
            </p:nvSpPr>
            <p:spPr bwMode="auto">
              <a:xfrm flipH="1" flipV="1">
                <a:off x="396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grpSp>
        <p:sp>
          <p:nvSpPr>
            <p:cNvPr id="6" name="Rectangle 36">
              <a:extLst>
                <a:ext uri="{FF2B5EF4-FFF2-40B4-BE49-F238E27FC236}">
                  <a16:creationId xmlns:a16="http://schemas.microsoft.com/office/drawing/2014/main" id="{78E55DFD-417B-4080-8A9D-DCEC82E04B6C}"/>
                </a:ext>
              </a:extLst>
            </p:cNvPr>
            <p:cNvSpPr>
              <a:spLocks noChangeArrowheads="1"/>
            </p:cNvSpPr>
            <p:nvPr/>
          </p:nvSpPr>
          <p:spPr bwMode="auto">
            <a:xfrm>
              <a:off x="2048" y="1260"/>
              <a:ext cx="1729"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პრობლემის გამოვლენა</a:t>
              </a:r>
              <a:endParaRPr lang="en-US" kern="0" dirty="0">
                <a:solidFill>
                  <a:prstClr val="black"/>
                </a:solidFill>
                <a:cs typeface="Arial" charset="0"/>
              </a:endParaRPr>
            </a:p>
          </p:txBody>
        </p:sp>
        <p:sp>
          <p:nvSpPr>
            <p:cNvPr id="7" name="Rectangle 37">
              <a:extLst>
                <a:ext uri="{FF2B5EF4-FFF2-40B4-BE49-F238E27FC236}">
                  <a16:creationId xmlns:a16="http://schemas.microsoft.com/office/drawing/2014/main" id="{D4D843EC-7FCF-4CFB-8B67-B4FB0451FC34}"/>
                </a:ext>
              </a:extLst>
            </p:cNvPr>
            <p:cNvSpPr>
              <a:spLocks noChangeArrowheads="1"/>
            </p:cNvSpPr>
            <p:nvPr/>
          </p:nvSpPr>
          <p:spPr bwMode="auto">
            <a:xfrm>
              <a:off x="2157" y="180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უშუალო მიზეზები</a:t>
              </a:r>
              <a:endParaRPr lang="en-US" kern="0" dirty="0">
                <a:solidFill>
                  <a:prstClr val="black"/>
                </a:solidFill>
                <a:cs typeface="Arial" charset="0"/>
              </a:endParaRPr>
            </a:p>
          </p:txBody>
        </p:sp>
        <p:sp>
          <p:nvSpPr>
            <p:cNvPr id="8" name="Rectangle 38">
              <a:extLst>
                <a:ext uri="{FF2B5EF4-FFF2-40B4-BE49-F238E27FC236}">
                  <a16:creationId xmlns:a16="http://schemas.microsoft.com/office/drawing/2014/main" id="{1F2AA02F-C465-4800-8CDA-A0B5DF098FCE}"/>
                </a:ext>
              </a:extLst>
            </p:cNvPr>
            <p:cNvSpPr>
              <a:spLocks noChangeArrowheads="1"/>
            </p:cNvSpPr>
            <p:nvPr/>
          </p:nvSpPr>
          <p:spPr bwMode="auto">
            <a:xfrm>
              <a:off x="2157" y="234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წამყვანი </a:t>
              </a:r>
              <a:r>
                <a:rPr lang="ka-GE" kern="0" dirty="0">
                  <a:cs typeface="Arial" charset="0"/>
                </a:rPr>
                <a:t>მიზეზები</a:t>
              </a:r>
              <a:endParaRPr lang="en-US" kern="0" dirty="0">
                <a:cs typeface="Arial" charset="0"/>
              </a:endParaRPr>
            </a:p>
          </p:txBody>
        </p:sp>
        <p:sp>
          <p:nvSpPr>
            <p:cNvPr id="9" name="Rectangle 39">
              <a:extLst>
                <a:ext uri="{FF2B5EF4-FFF2-40B4-BE49-F238E27FC236}">
                  <a16:creationId xmlns:a16="http://schemas.microsoft.com/office/drawing/2014/main" id="{A7E136EC-F8F1-4FCC-BC0B-56E6842CC0E6}"/>
                </a:ext>
              </a:extLst>
            </p:cNvPr>
            <p:cNvSpPr>
              <a:spLocks noChangeArrowheads="1"/>
            </p:cNvSpPr>
            <p:nvPr/>
          </p:nvSpPr>
          <p:spPr bwMode="auto">
            <a:xfrm>
              <a:off x="2157" y="288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ძირეული მიზეზები</a:t>
              </a:r>
              <a:endParaRPr lang="en-US" kern="0" dirty="0">
                <a:solidFill>
                  <a:prstClr val="black"/>
                </a:solidFill>
                <a:cs typeface="Arial" charset="0"/>
              </a:endParaRPr>
            </a:p>
          </p:txBody>
        </p:sp>
        <p:sp>
          <p:nvSpPr>
            <p:cNvPr id="10" name="Rectangle 40">
              <a:extLst>
                <a:ext uri="{FF2B5EF4-FFF2-40B4-BE49-F238E27FC236}">
                  <a16:creationId xmlns:a16="http://schemas.microsoft.com/office/drawing/2014/main" id="{AAF8F56F-66DB-4BCD-A434-7B9A0C44E727}"/>
                </a:ext>
              </a:extLst>
            </p:cNvPr>
            <p:cNvSpPr>
              <a:spLocks noChangeArrowheads="1"/>
            </p:cNvSpPr>
            <p:nvPr/>
          </p:nvSpPr>
          <p:spPr bwMode="auto">
            <a:xfrm>
              <a:off x="3574" y="771"/>
              <a:ext cx="2807" cy="180"/>
            </a:xfrm>
            <a:prstGeom prst="rect">
              <a:avLst/>
            </a:prstGeom>
            <a:noFill/>
            <a:ln w="19050">
              <a:noFill/>
              <a:prstDash val="solid"/>
              <a:miter lim="800000"/>
              <a:headEnd/>
              <a:tailEnd/>
            </a:ln>
          </p:spPr>
          <p:txBody>
            <a:bodyPr wrap="none" lIns="0" tIns="0" rIns="0" bIns="0"/>
            <a:lstStyle/>
            <a:p>
              <a:pPr algn="ctr" eaLnBrk="0" hangingPunct="0">
                <a:defRPr/>
              </a:pPr>
              <a:r>
                <a:rPr lang="ka-GE" sz="2400" kern="0" dirty="0">
                  <a:solidFill>
                    <a:prstClr val="black"/>
                  </a:solidFill>
                  <a:cs typeface="Arial" charset="0"/>
                </a:rPr>
                <a:t>პრობლემის გამომწვევი მიზეზები</a:t>
              </a:r>
              <a:endParaRPr lang="en-US" sz="2400" kern="0" dirty="0">
                <a:solidFill>
                  <a:prstClr val="black"/>
                </a:solidFill>
                <a:cs typeface="Arial" charset="0"/>
              </a:endParaRPr>
            </a:p>
          </p:txBody>
        </p:sp>
      </p:grpSp>
      <p:sp>
        <p:nvSpPr>
          <p:cNvPr id="43" name="AutoShape 7">
            <a:extLst>
              <a:ext uri="{FF2B5EF4-FFF2-40B4-BE49-F238E27FC236}">
                <a16:creationId xmlns:a16="http://schemas.microsoft.com/office/drawing/2014/main" id="{B5EA7DEA-4CE7-294B-A7F9-DF055B8EF4F6}"/>
              </a:ext>
            </a:extLst>
          </p:cNvPr>
          <p:cNvSpPr>
            <a:spLocks noChangeArrowheads="1"/>
          </p:cNvSpPr>
          <p:nvPr/>
        </p:nvSpPr>
        <p:spPr bwMode="auto">
          <a:xfrm>
            <a:off x="10140728" y="2191150"/>
            <a:ext cx="808888" cy="3852863"/>
          </a:xfrm>
          <a:prstGeom prst="upArrow">
            <a:avLst>
              <a:gd name="adj1" fmla="val 50000"/>
              <a:gd name="adj2" fmla="val 84275"/>
            </a:avLst>
          </a:prstGeom>
          <a:gradFill rotWithShape="0">
            <a:gsLst>
              <a:gs pos="55000">
                <a:schemeClr val="accent4">
                  <a:lumMod val="60000"/>
                  <a:lumOff val="40000"/>
                </a:schemeClr>
              </a:gs>
              <a:gs pos="100000">
                <a:schemeClr val="accent2">
                  <a:lumMod val="50000"/>
                </a:schemeClr>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sp>
        <p:nvSpPr>
          <p:cNvPr id="45" name="Rectangle 36">
            <a:extLst>
              <a:ext uri="{FF2B5EF4-FFF2-40B4-BE49-F238E27FC236}">
                <a16:creationId xmlns:a16="http://schemas.microsoft.com/office/drawing/2014/main" id="{D24CCC71-223C-EC49-9591-29E03F5CDC3A}"/>
              </a:ext>
            </a:extLst>
          </p:cNvPr>
          <p:cNvSpPr>
            <a:spLocks noChangeArrowheads="1"/>
          </p:cNvSpPr>
          <p:nvPr/>
        </p:nvSpPr>
        <p:spPr bwMode="auto">
          <a:xfrm>
            <a:off x="9896887" y="6246559"/>
            <a:ext cx="1426433" cy="404182"/>
          </a:xfrm>
          <a:prstGeom prst="rect">
            <a:avLst/>
          </a:prstGeom>
          <a:noFill/>
          <a:ln w="19050">
            <a:solidFill>
              <a:schemeClr val="tx1"/>
            </a:solidFill>
            <a:prstDash val="sysDot"/>
            <a:miter lim="800000"/>
            <a:headEnd/>
            <a:tailEnd/>
          </a:ln>
        </p:spPr>
        <p:txBody>
          <a:bodyPr wrap="none" lIns="0" tIns="0" rIns="0" bIns="0"/>
          <a:lstStyle/>
          <a:p>
            <a:pPr algn="ctr" eaLnBrk="0" hangingPunct="0">
              <a:defRPr/>
            </a:pPr>
            <a:r>
              <a:rPr lang="ka-GE" kern="0" dirty="0">
                <a:solidFill>
                  <a:prstClr val="black"/>
                </a:solidFill>
                <a:cs typeface="Arial" charset="0"/>
              </a:rPr>
              <a:t>მიზეზი</a:t>
            </a:r>
            <a:endParaRPr lang="en-US" kern="0" dirty="0">
              <a:solidFill>
                <a:prstClr val="black"/>
              </a:solidFill>
              <a:cs typeface="Arial" charset="0"/>
            </a:endParaRPr>
          </a:p>
        </p:txBody>
      </p:sp>
      <p:sp>
        <p:nvSpPr>
          <p:cNvPr id="46" name="Rectangle 36">
            <a:extLst>
              <a:ext uri="{FF2B5EF4-FFF2-40B4-BE49-F238E27FC236}">
                <a16:creationId xmlns:a16="http://schemas.microsoft.com/office/drawing/2014/main" id="{B3446C5D-B1FE-9446-A535-9D5509FCD756}"/>
              </a:ext>
            </a:extLst>
          </p:cNvPr>
          <p:cNvSpPr>
            <a:spLocks noChangeArrowheads="1"/>
          </p:cNvSpPr>
          <p:nvPr/>
        </p:nvSpPr>
        <p:spPr bwMode="auto">
          <a:xfrm>
            <a:off x="9753600" y="1636996"/>
            <a:ext cx="1615440" cy="383000"/>
          </a:xfrm>
          <a:prstGeom prst="rect">
            <a:avLst/>
          </a:prstGeom>
          <a:noFill/>
          <a:ln w="19050">
            <a:solidFill>
              <a:schemeClr val="tx1"/>
            </a:solidFill>
            <a:prstDash val="sysDot"/>
            <a:miter lim="800000"/>
            <a:headEnd/>
            <a:tailEnd/>
          </a:ln>
        </p:spPr>
        <p:txBody>
          <a:bodyPr wrap="none" lIns="0" tIns="0" rIns="0" bIns="0"/>
          <a:lstStyle/>
          <a:p>
            <a:pPr algn="ctr" eaLnBrk="0" hangingPunct="0">
              <a:defRPr/>
            </a:pPr>
            <a:r>
              <a:rPr lang="ka-GE" kern="0" dirty="0">
                <a:solidFill>
                  <a:prstClr val="black"/>
                </a:solidFill>
                <a:cs typeface="Arial" charset="0"/>
              </a:rPr>
              <a:t>შედეგი</a:t>
            </a:r>
            <a:endParaRPr lang="en-US" kern="0" dirty="0">
              <a:solidFill>
                <a:prstClr val="black"/>
              </a:solidFill>
              <a:cs typeface="Arial" charset="0"/>
            </a:endParaRPr>
          </a:p>
        </p:txBody>
      </p:sp>
    </p:spTree>
    <p:extLst>
      <p:ext uri="{BB962C8B-B14F-4D97-AF65-F5344CB8AC3E}">
        <p14:creationId xmlns:p14="http://schemas.microsoft.com/office/powerpoint/2010/main" val="47658206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3FD5BEBD-81DE-8440-97C0-474ABE1BBA7B}"/>
              </a:ext>
            </a:extLst>
          </p:cNvPr>
          <p:cNvSpPr/>
          <p:nvPr/>
        </p:nvSpPr>
        <p:spPr>
          <a:xfrm>
            <a:off x="1465870" y="750547"/>
            <a:ext cx="8348869" cy="5783602"/>
          </a:xfrm>
          <a:prstGeom prst="triangle">
            <a:avLst>
              <a:gd name="adj" fmla="val 50882"/>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a:solidFill>
                  <a:schemeClr val="accent6">
                    <a:lumMod val="20000"/>
                    <a:lumOff val="80000"/>
                  </a:schemeClr>
                </a:solidFill>
              </a:ln>
            </a:endParaRPr>
          </a:p>
        </p:txBody>
      </p:sp>
      <p:grpSp>
        <p:nvGrpSpPr>
          <p:cNvPr id="3" name="Group 3">
            <a:extLst>
              <a:ext uri="{FF2B5EF4-FFF2-40B4-BE49-F238E27FC236}">
                <a16:creationId xmlns:a16="http://schemas.microsoft.com/office/drawing/2014/main" id="{2813A04D-59F5-4843-92D9-EE9A8B94D6AB}"/>
              </a:ext>
            </a:extLst>
          </p:cNvPr>
          <p:cNvGrpSpPr>
            <a:grpSpLocks/>
          </p:cNvGrpSpPr>
          <p:nvPr/>
        </p:nvGrpSpPr>
        <p:grpSpPr bwMode="auto">
          <a:xfrm>
            <a:off x="1984292" y="2503633"/>
            <a:ext cx="6738938" cy="3852863"/>
            <a:chOff x="363" y="1731"/>
            <a:chExt cx="4245" cy="2427"/>
          </a:xfrm>
        </p:grpSpPr>
        <p:sp>
          <p:nvSpPr>
            <p:cNvPr id="4" name="Text Box 4">
              <a:extLst>
                <a:ext uri="{FF2B5EF4-FFF2-40B4-BE49-F238E27FC236}">
                  <a16:creationId xmlns:a16="http://schemas.microsoft.com/office/drawing/2014/main" id="{D1F49C2B-42BB-46C3-BA1E-D547B3FCEFE5}"/>
                </a:ext>
              </a:extLst>
            </p:cNvPr>
            <p:cNvSpPr txBox="1">
              <a:spLocks noChangeArrowheads="1"/>
            </p:cNvSpPr>
            <p:nvPr/>
          </p:nvSpPr>
          <p:spPr bwMode="auto">
            <a:xfrm>
              <a:off x="864" y="3168"/>
              <a:ext cx="3744" cy="931"/>
            </a:xfrm>
            <a:prstGeom prst="rect">
              <a:avLst/>
            </a:prstGeom>
            <a:solidFill>
              <a:srgbClr val="CCFF66"/>
            </a:solidFill>
            <a:ln w="12700">
              <a:solidFill>
                <a:schemeClr val="tx1"/>
              </a:solidFill>
              <a:miter lim="800000"/>
              <a:headEnd type="none" w="sm" len="sm"/>
              <a:tailEnd type="none" w="sm" len="sm"/>
            </a:ln>
          </p:spPr>
          <p:txBody>
            <a:bodyPr>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ძირეული</a:t>
              </a:r>
              <a:r>
                <a:rPr lang="en-US" sz="2000" b="1" dirty="0">
                  <a:latin typeface="Arial" panose="020B0604020202020204" pitchFamily="34" charset="0"/>
                  <a:cs typeface="Arial" panose="020B0604020202020204" pitchFamily="34" charset="0"/>
                </a:rPr>
                <a:t>/</a:t>
              </a:r>
              <a:r>
                <a:rPr lang="ka-GE" sz="2000" b="1" dirty="0">
                  <a:latin typeface="Arial" panose="020B0604020202020204" pitchFamily="34" charset="0"/>
                  <a:cs typeface="Arial" panose="020B0604020202020204" pitchFamily="34" charset="0"/>
                </a:rPr>
                <a:t>სტრუქტურული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საზოგადოება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დისკრიმინაციის ფორმები</a:t>
              </a:r>
              <a:r>
                <a:rPr lang="en-US" sz="2000" dirty="0">
                  <a:latin typeface="Arial" panose="020B0604020202020204" pitchFamily="34" charset="0"/>
                  <a:cs typeface="Arial" panose="020B0604020202020204" pitchFamily="34" charset="0"/>
                </a:rPr>
                <a:t>,</a:t>
              </a:r>
            </a:p>
            <a:p>
              <a:pPr algn="ctr" eaLnBrk="0" hangingPunct="0"/>
              <a:r>
                <a:rPr lang="ka-GE" sz="2000" dirty="0">
                  <a:latin typeface="Arial" panose="020B0604020202020204" pitchFamily="34" charset="0"/>
                  <a:cs typeface="Arial" panose="020B0604020202020204" pitchFamily="34" charset="0"/>
                </a:rPr>
                <a:t>გაძევება/გარიყვა, ძალაუფლების</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რესურსების არქონა/სისუსტე</a:t>
              </a:r>
              <a:endParaRPr lang="en-US" sz="2800" dirty="0">
                <a:latin typeface="Arial" panose="020B0604020202020204" pitchFamily="34" charset="0"/>
                <a:cs typeface="Arial" panose="020B0604020202020204" pitchFamily="34" charset="0"/>
              </a:endParaRPr>
            </a:p>
          </p:txBody>
        </p:sp>
        <p:sp>
          <p:nvSpPr>
            <p:cNvPr id="5" name="Text Box 5">
              <a:extLst>
                <a:ext uri="{FF2B5EF4-FFF2-40B4-BE49-F238E27FC236}">
                  <a16:creationId xmlns:a16="http://schemas.microsoft.com/office/drawing/2014/main" id="{7348DACD-4A5A-4CA6-9966-11D364483771}"/>
                </a:ext>
              </a:extLst>
            </p:cNvPr>
            <p:cNvSpPr txBox="1">
              <a:spLocks noChangeArrowheads="1"/>
            </p:cNvSpPr>
            <p:nvPr/>
          </p:nvSpPr>
          <p:spPr bwMode="auto">
            <a:xfrm>
              <a:off x="1018" y="2431"/>
              <a:ext cx="3273" cy="737"/>
            </a:xfrm>
            <a:prstGeom prst="rect">
              <a:avLst/>
            </a:prstGeom>
            <a:solidFill>
              <a:srgbClr val="CCFFFF"/>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წამყვანი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მომსახურება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ხელმისაწვდომობა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პოლიტიკა</a:t>
              </a:r>
              <a:r>
                <a:rPr lang="en-US" sz="2000" dirty="0">
                  <a:latin typeface="Arial" panose="020B0604020202020204" pitchFamily="34" charset="0"/>
                  <a:cs typeface="Arial" panose="020B0604020202020204" pitchFamily="34" charset="0"/>
                </a:rPr>
                <a:t>,</a:t>
              </a:r>
              <a:r>
                <a:rPr lang="ka-GE" sz="2000" dirty="0">
                  <a:latin typeface="Arial" panose="020B0604020202020204" pitchFamily="34" charset="0"/>
                  <a:cs typeface="Arial" panose="020B0604020202020204" pitchFamily="34" charset="0"/>
                </a:rPr>
                <a:t> პრაქტიკა,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წესები</a:t>
              </a:r>
              <a:endParaRPr lang="en-US" sz="2800" dirty="0">
                <a:latin typeface="Arial" panose="020B0604020202020204" pitchFamily="34" charset="0"/>
                <a:cs typeface="Arial" panose="020B0604020202020204" pitchFamily="34" charset="0"/>
              </a:endParaRPr>
            </a:p>
          </p:txBody>
        </p:sp>
        <p:sp>
          <p:nvSpPr>
            <p:cNvPr id="6" name="Text Box 6">
              <a:extLst>
                <a:ext uri="{FF2B5EF4-FFF2-40B4-BE49-F238E27FC236}">
                  <a16:creationId xmlns:a16="http://schemas.microsoft.com/office/drawing/2014/main" id="{C8916C3C-B6C7-40A6-A115-7BE9BA803829}"/>
                </a:ext>
              </a:extLst>
            </p:cNvPr>
            <p:cNvSpPr txBox="1">
              <a:spLocks noChangeArrowheads="1"/>
            </p:cNvSpPr>
            <p:nvPr/>
          </p:nvSpPr>
          <p:spPr bwMode="auto">
            <a:xfrm>
              <a:off x="1172" y="1885"/>
              <a:ext cx="2988" cy="543"/>
            </a:xfrm>
            <a:prstGeom prst="rect">
              <a:avLst/>
            </a:prstGeom>
            <a:solidFill>
              <a:srgbClr val="FFFF00"/>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უშუალო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სტატუსი და პირდაპირი გავლენები </a:t>
              </a:r>
              <a:endParaRPr lang="en-US" sz="2800" dirty="0">
                <a:latin typeface="Arial" panose="020B0604020202020204" pitchFamily="34" charset="0"/>
                <a:cs typeface="Arial" panose="020B0604020202020204" pitchFamily="34" charset="0"/>
              </a:endParaRPr>
            </a:p>
          </p:txBody>
        </p:sp>
        <p:sp>
          <p:nvSpPr>
            <p:cNvPr id="7" name="AutoShape 7">
              <a:extLst>
                <a:ext uri="{FF2B5EF4-FFF2-40B4-BE49-F238E27FC236}">
                  <a16:creationId xmlns:a16="http://schemas.microsoft.com/office/drawing/2014/main" id="{C9F0C1A3-11F5-4A4C-BEE8-FF5FA1A833BE}"/>
                </a:ext>
              </a:extLst>
            </p:cNvPr>
            <p:cNvSpPr>
              <a:spLocks noChangeArrowheads="1"/>
            </p:cNvSpPr>
            <p:nvPr/>
          </p:nvSpPr>
          <p:spPr bwMode="auto">
            <a:xfrm>
              <a:off x="363" y="1731"/>
              <a:ext cx="655" cy="2427"/>
            </a:xfrm>
            <a:prstGeom prst="upArrow">
              <a:avLst>
                <a:gd name="adj1" fmla="val 50000"/>
                <a:gd name="adj2" fmla="val 84275"/>
              </a:avLst>
            </a:prstGeom>
            <a:gradFill rotWithShape="0">
              <a:gsLst>
                <a:gs pos="0">
                  <a:schemeClr val="accent4">
                    <a:lumMod val="20000"/>
                    <a:lumOff val="80000"/>
                  </a:schemeClr>
                </a:gs>
                <a:gs pos="100000">
                  <a:srgbClr val="CCFF66"/>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grpSp>
      <p:sp>
        <p:nvSpPr>
          <p:cNvPr id="9" name="Text Box 2">
            <a:extLst>
              <a:ext uri="{FF2B5EF4-FFF2-40B4-BE49-F238E27FC236}">
                <a16:creationId xmlns:a16="http://schemas.microsoft.com/office/drawing/2014/main" id="{9E529D38-F5D6-4816-AF2B-68C60F7C000F}"/>
              </a:ext>
            </a:extLst>
          </p:cNvPr>
          <p:cNvSpPr txBox="1">
            <a:spLocks noGrp="1" noChangeArrowheads="1"/>
          </p:cNvSpPr>
          <p:nvPr>
            <p:ph type="title"/>
          </p:nvPr>
        </p:nvSpPr>
        <p:spPr bwMode="auto">
          <a:xfrm>
            <a:off x="4373217" y="2314271"/>
            <a:ext cx="2676940" cy="433837"/>
          </a:xfrm>
          <a:prstGeom prst="rect">
            <a:avLst/>
          </a:prstGeom>
          <a:solidFill>
            <a:srgbClr val="FF9900"/>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400" b="1" dirty="0"/>
              <a:t>პრობლემა</a:t>
            </a:r>
            <a:endParaRPr lang="en-US" sz="2800" b="1" dirty="0"/>
          </a:p>
        </p:txBody>
      </p:sp>
      <p:sp>
        <p:nvSpPr>
          <p:cNvPr id="10" name="AutoShape 7">
            <a:extLst>
              <a:ext uri="{FF2B5EF4-FFF2-40B4-BE49-F238E27FC236}">
                <a16:creationId xmlns:a16="http://schemas.microsoft.com/office/drawing/2014/main" id="{AF962254-E187-BC42-B432-A844E01718C2}"/>
              </a:ext>
            </a:extLst>
          </p:cNvPr>
          <p:cNvSpPr>
            <a:spLocks noChangeArrowheads="1"/>
          </p:cNvSpPr>
          <p:nvPr/>
        </p:nvSpPr>
        <p:spPr bwMode="auto">
          <a:xfrm>
            <a:off x="8477960" y="2503633"/>
            <a:ext cx="1039813" cy="3852862"/>
          </a:xfrm>
          <a:prstGeom prst="upArrow">
            <a:avLst>
              <a:gd name="adj1" fmla="val 50000"/>
              <a:gd name="adj2" fmla="val 84275"/>
            </a:avLst>
          </a:prstGeom>
          <a:gradFill rotWithShape="0">
            <a:gsLst>
              <a:gs pos="0">
                <a:schemeClr val="accent4">
                  <a:lumMod val="20000"/>
                  <a:lumOff val="80000"/>
                </a:schemeClr>
              </a:gs>
              <a:gs pos="100000">
                <a:srgbClr val="CCFF66"/>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AD3B143F-E7BD-9C42-8D3D-E955E84010C8}"/>
              </a:ext>
            </a:extLst>
          </p:cNvPr>
          <p:cNvSpPr txBox="1">
            <a:spLocks noChangeArrowheads="1"/>
          </p:cNvSpPr>
          <p:nvPr/>
        </p:nvSpPr>
        <p:spPr bwMode="auto">
          <a:xfrm>
            <a:off x="1634610" y="323851"/>
            <a:ext cx="8964488" cy="78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algn="l" defTabSz="914400" rtl="0" eaLnBrk="1" latinLnBrk="0" hangingPunct="1">
              <a:spcBef>
                <a:spcPct val="0"/>
              </a:spcBef>
              <a:buNone/>
              <a:defRPr sz="2400" kern="1200">
                <a:solidFill>
                  <a:srgbClr val="6E6452"/>
                </a:solidFill>
                <a:latin typeface="Arial" pitchFamily="34" charset="0"/>
                <a:ea typeface="+mj-ea"/>
                <a:cs typeface="Arial" pitchFamily="34" charset="0"/>
              </a:defRPr>
            </a:lvl1pPr>
          </a:lstStyle>
          <a:p>
            <a:pPr algn="ctr"/>
            <a:r>
              <a:rPr lang="ka-GE" sz="3600" b="1" dirty="0">
                <a:solidFill>
                  <a:schemeClr val="tx1"/>
                </a:solidFill>
                <a:latin typeface="Sylfaen" pitchFamily="18" charset="0"/>
              </a:rPr>
              <a:t>პრობლემის ხე: მიზეზშედეგობრივი ანალიზი</a:t>
            </a:r>
            <a:endParaRPr lang="en-GB" sz="3600" b="1" dirty="0">
              <a:solidFill>
                <a:schemeClr val="tx1"/>
              </a:solidFill>
              <a:latin typeface="Sylfaen" pitchFamily="18" charset="0"/>
            </a:endParaRPr>
          </a:p>
        </p:txBody>
      </p:sp>
    </p:spTree>
    <p:extLst>
      <p:ext uri="{BB962C8B-B14F-4D97-AF65-F5344CB8AC3E}">
        <p14:creationId xmlns:p14="http://schemas.microsoft.com/office/powerpoint/2010/main" val="4138981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F5062-C902-294F-A587-DFE3550F74C1}"/>
              </a:ext>
            </a:extLst>
          </p:cNvPr>
          <p:cNvPicPr>
            <a:picLocks noChangeAspect="1"/>
          </p:cNvPicPr>
          <p:nvPr/>
        </p:nvPicPr>
        <p:blipFill>
          <a:blip r:embed="rId3"/>
          <a:stretch>
            <a:fillRect/>
          </a:stretch>
        </p:blipFill>
        <p:spPr>
          <a:xfrm>
            <a:off x="1603022" y="9901"/>
            <a:ext cx="9067052" cy="6858000"/>
          </a:xfrm>
          <a:prstGeom prst="rect">
            <a:avLst/>
          </a:prstGeom>
        </p:spPr>
      </p:pic>
      <p:sp>
        <p:nvSpPr>
          <p:cNvPr id="2" name="Oval 1">
            <a:extLst>
              <a:ext uri="{FF2B5EF4-FFF2-40B4-BE49-F238E27FC236}">
                <a16:creationId xmlns:a16="http://schemas.microsoft.com/office/drawing/2014/main" id="{EE0D0A53-9183-8F4C-8062-2A2D2BA1C30D}"/>
              </a:ext>
            </a:extLst>
          </p:cNvPr>
          <p:cNvSpPr/>
          <p:nvPr/>
        </p:nvSpPr>
        <p:spPr>
          <a:xfrm>
            <a:off x="4346713" y="464643"/>
            <a:ext cx="3670852" cy="12722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700" dirty="0">
                <a:solidFill>
                  <a:schemeClr val="tx1"/>
                </a:solidFill>
              </a:rPr>
              <a:t>სოფლის მოსახლეობაში მშობიარე ქალთა მაღალი სიკვდილიანობაა</a:t>
            </a:r>
            <a:endParaRPr lang="en-US" sz="1700" dirty="0">
              <a:solidFill>
                <a:schemeClr val="tx1"/>
              </a:solidFill>
            </a:endParaRPr>
          </a:p>
        </p:txBody>
      </p:sp>
      <p:sp>
        <p:nvSpPr>
          <p:cNvPr id="6" name="Rectangle 5">
            <a:extLst>
              <a:ext uri="{FF2B5EF4-FFF2-40B4-BE49-F238E27FC236}">
                <a16:creationId xmlns:a16="http://schemas.microsoft.com/office/drawing/2014/main" id="{30AA2391-A93E-6743-9B33-D0A45EB2A40D}"/>
              </a:ext>
            </a:extLst>
          </p:cNvPr>
          <p:cNvSpPr/>
          <p:nvPr/>
        </p:nvSpPr>
        <p:spPr>
          <a:xfrm>
            <a:off x="3074504" y="887896"/>
            <a:ext cx="1060174" cy="2252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a:solidFill>
                  <a:schemeClr val="tx1"/>
                </a:solidFill>
              </a:rPr>
              <a:t>გამოვლნა</a:t>
            </a:r>
            <a:endParaRPr lang="en-US" sz="1600" dirty="0">
              <a:solidFill>
                <a:schemeClr val="tx1"/>
              </a:solidFill>
            </a:endParaRPr>
          </a:p>
        </p:txBody>
      </p:sp>
      <p:sp>
        <p:nvSpPr>
          <p:cNvPr id="7" name="Rectangle 6">
            <a:extLst>
              <a:ext uri="{FF2B5EF4-FFF2-40B4-BE49-F238E27FC236}">
                <a16:creationId xmlns:a16="http://schemas.microsoft.com/office/drawing/2014/main" id="{4F23F702-8B70-5C4E-B018-B3D7D2B38265}"/>
              </a:ext>
            </a:extLst>
          </p:cNvPr>
          <p:cNvSpPr/>
          <p:nvPr/>
        </p:nvSpPr>
        <p:spPr>
          <a:xfrm>
            <a:off x="2644726" y="1722783"/>
            <a:ext cx="1045543" cy="387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a:solidFill>
                  <a:schemeClr val="tx1"/>
                </a:solidFill>
              </a:rPr>
              <a:t>უშუალო მიზეზები</a:t>
            </a:r>
            <a:endParaRPr lang="en-US" sz="1200" b="1" dirty="0">
              <a:solidFill>
                <a:schemeClr val="tx1"/>
              </a:solidFill>
            </a:endParaRPr>
          </a:p>
        </p:txBody>
      </p:sp>
      <p:sp>
        <p:nvSpPr>
          <p:cNvPr id="8" name="Rectangle 7">
            <a:extLst>
              <a:ext uri="{FF2B5EF4-FFF2-40B4-BE49-F238E27FC236}">
                <a16:creationId xmlns:a16="http://schemas.microsoft.com/office/drawing/2014/main" id="{B435C3DA-C4D4-3744-B7E7-BC7D171F080B}"/>
              </a:ext>
            </a:extLst>
          </p:cNvPr>
          <p:cNvSpPr/>
          <p:nvPr/>
        </p:nvSpPr>
        <p:spPr>
          <a:xfrm>
            <a:off x="3502650" y="2416993"/>
            <a:ext cx="1603921" cy="387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ადრეული ორსულობა</a:t>
            </a:r>
            <a:endParaRPr lang="en-US" sz="1600" dirty="0">
              <a:solidFill>
                <a:schemeClr val="tx1"/>
              </a:solidFill>
            </a:endParaRPr>
          </a:p>
        </p:txBody>
      </p:sp>
      <p:sp>
        <p:nvSpPr>
          <p:cNvPr id="9" name="Rectangle 8">
            <a:extLst>
              <a:ext uri="{FF2B5EF4-FFF2-40B4-BE49-F238E27FC236}">
                <a16:creationId xmlns:a16="http://schemas.microsoft.com/office/drawing/2014/main" id="{21403C71-E347-F44C-9EAA-F67AF2BAC8AD}"/>
              </a:ext>
            </a:extLst>
          </p:cNvPr>
          <p:cNvSpPr/>
          <p:nvPr/>
        </p:nvSpPr>
        <p:spPr>
          <a:xfrm>
            <a:off x="7329268" y="1952978"/>
            <a:ext cx="1786597" cy="11401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არაადეკვატური</a:t>
            </a:r>
            <a:r>
              <a:rPr lang="en-US" sz="1600" dirty="0">
                <a:solidFill>
                  <a:schemeClr val="tx1"/>
                </a:solidFill>
              </a:rPr>
              <a:t> </a:t>
            </a:r>
            <a:r>
              <a:rPr lang="ka-GE" sz="1600" dirty="0">
                <a:solidFill>
                  <a:schemeClr val="tx1"/>
                </a:solidFill>
              </a:rPr>
              <a:t>სამეანო მომსახურება თემში</a:t>
            </a:r>
            <a:endParaRPr lang="en-US" sz="1600" dirty="0">
              <a:solidFill>
                <a:schemeClr val="tx1"/>
              </a:solidFill>
            </a:endParaRPr>
          </a:p>
        </p:txBody>
      </p:sp>
      <p:sp>
        <p:nvSpPr>
          <p:cNvPr id="11" name="Rectangle 10">
            <a:extLst>
              <a:ext uri="{FF2B5EF4-FFF2-40B4-BE49-F238E27FC236}">
                <a16:creationId xmlns:a16="http://schemas.microsoft.com/office/drawing/2014/main" id="{B4C4B2BF-37E1-6342-947B-85EE43670180}"/>
              </a:ext>
            </a:extLst>
          </p:cNvPr>
          <p:cNvSpPr/>
          <p:nvPr/>
        </p:nvSpPr>
        <p:spPr>
          <a:xfrm>
            <a:off x="4504266" y="3615752"/>
            <a:ext cx="2262293" cy="688705"/>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სექსუალური და რეპროდუქციული უფლებების თაობაზე ცნობიერების ნაკლებობა</a:t>
            </a:r>
            <a:endParaRPr lang="en-US" sz="1200" dirty="0">
              <a:solidFill>
                <a:schemeClr val="tx1"/>
              </a:solidFill>
            </a:endParaRPr>
          </a:p>
        </p:txBody>
      </p:sp>
      <p:sp>
        <p:nvSpPr>
          <p:cNvPr id="12" name="Rectangle 11">
            <a:extLst>
              <a:ext uri="{FF2B5EF4-FFF2-40B4-BE49-F238E27FC236}">
                <a16:creationId xmlns:a16="http://schemas.microsoft.com/office/drawing/2014/main" id="{2ED4ACB5-1AF2-FB42-9F9C-53D0DBFD3EE5}"/>
              </a:ext>
            </a:extLst>
          </p:cNvPr>
          <p:cNvSpPr/>
          <p:nvPr/>
        </p:nvSpPr>
        <p:spPr>
          <a:xfrm>
            <a:off x="6850967" y="3615754"/>
            <a:ext cx="3193365" cy="688703"/>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საჯარო სექტორის ანგარიშვალდებულების და კერძო სექტორის რეგულირების ნაკლებობა</a:t>
            </a:r>
            <a:endParaRPr lang="en-US" sz="1200" dirty="0">
              <a:solidFill>
                <a:schemeClr val="tx1"/>
              </a:solidFill>
            </a:endParaRPr>
          </a:p>
        </p:txBody>
      </p:sp>
      <p:sp>
        <p:nvSpPr>
          <p:cNvPr id="13" name="Rectangle 12">
            <a:extLst>
              <a:ext uri="{FF2B5EF4-FFF2-40B4-BE49-F238E27FC236}">
                <a16:creationId xmlns:a16="http://schemas.microsoft.com/office/drawing/2014/main" id="{0B8EBC42-B331-844B-9E53-2DD05F4810C0}"/>
              </a:ext>
            </a:extLst>
          </p:cNvPr>
          <p:cNvSpPr/>
          <p:nvPr/>
        </p:nvSpPr>
        <p:spPr>
          <a:xfrm>
            <a:off x="2450992" y="3616567"/>
            <a:ext cx="1958618" cy="688703"/>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კონტრაცეფციის გამოყენება აღიქმება ქალის ურწმუნოებად</a:t>
            </a:r>
            <a:endParaRPr lang="en-US" sz="1200" dirty="0">
              <a:solidFill>
                <a:schemeClr val="tx1"/>
              </a:solidFill>
            </a:endParaRPr>
          </a:p>
        </p:txBody>
      </p:sp>
      <p:sp>
        <p:nvSpPr>
          <p:cNvPr id="14" name="Rectangle 13">
            <a:extLst>
              <a:ext uri="{FF2B5EF4-FFF2-40B4-BE49-F238E27FC236}">
                <a16:creationId xmlns:a16="http://schemas.microsoft.com/office/drawing/2014/main" id="{4DC55DB3-4233-384D-9013-09D748017AB0}"/>
              </a:ext>
            </a:extLst>
          </p:cNvPr>
          <p:cNvSpPr/>
          <p:nvPr/>
        </p:nvSpPr>
        <p:spPr>
          <a:xfrm>
            <a:off x="2028960" y="3334043"/>
            <a:ext cx="1045544" cy="393895"/>
          </a:xfrm>
          <a:prstGeom prst="rect">
            <a:avLst/>
          </a:prstGeom>
          <a:solidFill>
            <a:srgbClr val="339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100" b="1" dirty="0">
                <a:solidFill>
                  <a:schemeClr val="tx1"/>
                </a:solidFill>
              </a:rPr>
              <a:t>წამყვანი მიზეზები</a:t>
            </a:r>
            <a:endParaRPr lang="en-US" sz="1100" b="1" dirty="0">
              <a:solidFill>
                <a:schemeClr val="tx1"/>
              </a:solidFill>
            </a:endParaRPr>
          </a:p>
        </p:txBody>
      </p:sp>
      <p:sp>
        <p:nvSpPr>
          <p:cNvPr id="16" name="Hexagon 15">
            <a:extLst>
              <a:ext uri="{FF2B5EF4-FFF2-40B4-BE49-F238E27FC236}">
                <a16:creationId xmlns:a16="http://schemas.microsoft.com/office/drawing/2014/main" id="{6544AAB6-FB31-D04B-9F50-C69CCBCC14E1}"/>
              </a:ext>
            </a:extLst>
          </p:cNvPr>
          <p:cNvSpPr/>
          <p:nvPr/>
        </p:nvSpPr>
        <p:spPr>
          <a:xfrm>
            <a:off x="3739660" y="4728938"/>
            <a:ext cx="4911971" cy="954410"/>
          </a:xfrm>
          <a:prstGeom prst="hexagon">
            <a:avLst>
              <a:gd name="adj" fmla="val 101521"/>
              <a:gd name="vf" fmla="val 115470"/>
            </a:avLst>
          </a:prstGeom>
          <a:solidFill>
            <a:srgbClr val="DF8A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500" dirty="0">
              <a:solidFill>
                <a:schemeClr val="tx1"/>
              </a:solidFill>
            </a:endParaRPr>
          </a:p>
          <a:p>
            <a:pPr algn="ctr"/>
            <a:r>
              <a:rPr lang="ka-GE" sz="1500" dirty="0">
                <a:solidFill>
                  <a:schemeClr val="tx1"/>
                </a:solidFill>
              </a:rPr>
              <a:t>დაგეგმვის და იმპლემენტაციის უნარის ნაკლოვანება და ბიუჯეტში ქალთა ჯანმრთელობის პრიორიტეტის ნაკლებობა</a:t>
            </a:r>
            <a:endParaRPr lang="en-US" sz="1500" dirty="0">
              <a:solidFill>
                <a:schemeClr val="tx1"/>
              </a:solidFill>
            </a:endParaRPr>
          </a:p>
          <a:p>
            <a:pPr algn="ctr"/>
            <a:endParaRPr lang="en-US" sz="1500" dirty="0"/>
          </a:p>
        </p:txBody>
      </p:sp>
      <p:sp>
        <p:nvSpPr>
          <p:cNvPr id="55" name="Trapezoid 54">
            <a:extLst>
              <a:ext uri="{FF2B5EF4-FFF2-40B4-BE49-F238E27FC236}">
                <a16:creationId xmlns:a16="http://schemas.microsoft.com/office/drawing/2014/main" id="{40DB7CBD-DB8E-A548-8A54-A362491AFF0C}"/>
              </a:ext>
            </a:extLst>
          </p:cNvPr>
          <p:cNvSpPr/>
          <p:nvPr/>
        </p:nvSpPr>
        <p:spPr>
          <a:xfrm rot="10800000">
            <a:off x="2588453" y="6107016"/>
            <a:ext cx="3924888" cy="627076"/>
          </a:xfrm>
          <a:prstGeom prst="trapezoid">
            <a:avLst>
              <a:gd name="adj" fmla="val 182293"/>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918A"/>
              </a:solidFill>
            </a:endParaRPr>
          </a:p>
        </p:txBody>
      </p:sp>
      <p:sp>
        <p:nvSpPr>
          <p:cNvPr id="56" name="TextBox 55">
            <a:extLst>
              <a:ext uri="{FF2B5EF4-FFF2-40B4-BE49-F238E27FC236}">
                <a16:creationId xmlns:a16="http://schemas.microsoft.com/office/drawing/2014/main" id="{7CF833D8-7A03-0944-847C-3502B21149A8}"/>
              </a:ext>
            </a:extLst>
          </p:cNvPr>
          <p:cNvSpPr txBox="1"/>
          <p:nvPr/>
        </p:nvSpPr>
        <p:spPr>
          <a:xfrm>
            <a:off x="3305908" y="6119447"/>
            <a:ext cx="2419643" cy="307777"/>
          </a:xfrm>
          <a:prstGeom prst="rect">
            <a:avLst/>
          </a:prstGeom>
          <a:solidFill>
            <a:srgbClr val="DF8A83"/>
          </a:solidFill>
        </p:spPr>
        <p:txBody>
          <a:bodyPr wrap="square" rtlCol="0">
            <a:spAutoFit/>
          </a:bodyPr>
          <a:lstStyle/>
          <a:p>
            <a:pPr algn="ctr"/>
            <a:r>
              <a:rPr lang="ka-GE" sz="1400" dirty="0"/>
              <a:t>გენდერული დისკრიმინაცია</a:t>
            </a:r>
            <a:endParaRPr lang="en-US" sz="1400" dirty="0"/>
          </a:p>
        </p:txBody>
      </p:sp>
      <p:sp>
        <p:nvSpPr>
          <p:cNvPr id="57" name="Trapezoid 56">
            <a:extLst>
              <a:ext uri="{FF2B5EF4-FFF2-40B4-BE49-F238E27FC236}">
                <a16:creationId xmlns:a16="http://schemas.microsoft.com/office/drawing/2014/main" id="{2FA675E4-3965-6745-BCB9-C07CF83311F3}"/>
              </a:ext>
            </a:extLst>
          </p:cNvPr>
          <p:cNvSpPr/>
          <p:nvPr/>
        </p:nvSpPr>
        <p:spPr>
          <a:xfrm rot="10800000">
            <a:off x="6159303" y="6118739"/>
            <a:ext cx="3924888" cy="627076"/>
          </a:xfrm>
          <a:prstGeom prst="trapezoid">
            <a:avLst>
              <a:gd name="adj" fmla="val 182293"/>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918A"/>
              </a:solidFill>
            </a:endParaRPr>
          </a:p>
        </p:txBody>
      </p:sp>
      <p:sp>
        <p:nvSpPr>
          <p:cNvPr id="58" name="TextBox 57">
            <a:extLst>
              <a:ext uri="{FF2B5EF4-FFF2-40B4-BE49-F238E27FC236}">
                <a16:creationId xmlns:a16="http://schemas.microsoft.com/office/drawing/2014/main" id="{5D4A3ECE-6714-3340-BC49-CD627AAD1FAA}"/>
              </a:ext>
            </a:extLst>
          </p:cNvPr>
          <p:cNvSpPr txBox="1"/>
          <p:nvPr/>
        </p:nvSpPr>
        <p:spPr>
          <a:xfrm>
            <a:off x="7230792" y="6132134"/>
            <a:ext cx="1853424" cy="646331"/>
          </a:xfrm>
          <a:prstGeom prst="rect">
            <a:avLst/>
          </a:prstGeom>
          <a:solidFill>
            <a:srgbClr val="DF8A83"/>
          </a:solidFill>
        </p:spPr>
        <p:txBody>
          <a:bodyPr wrap="square" rtlCol="0">
            <a:spAutoFit/>
          </a:bodyPr>
          <a:lstStyle/>
          <a:p>
            <a:pPr algn="ctr"/>
            <a:r>
              <a:rPr lang="ka-GE" sz="1200" dirty="0"/>
              <a:t>მგრძნობელობის და სამოქალაქო კულტურის ნაკლებობა</a:t>
            </a:r>
            <a:endParaRPr lang="en-US" sz="1200" dirty="0"/>
          </a:p>
        </p:txBody>
      </p:sp>
      <p:sp>
        <p:nvSpPr>
          <p:cNvPr id="59" name="Rectangle 58">
            <a:extLst>
              <a:ext uri="{FF2B5EF4-FFF2-40B4-BE49-F238E27FC236}">
                <a16:creationId xmlns:a16="http://schemas.microsoft.com/office/drawing/2014/main" id="{7C1E92F6-C774-9F4E-B189-582E0EAEB1AF}"/>
              </a:ext>
            </a:extLst>
          </p:cNvPr>
          <p:cNvSpPr/>
          <p:nvPr/>
        </p:nvSpPr>
        <p:spPr>
          <a:xfrm>
            <a:off x="2352934" y="5539075"/>
            <a:ext cx="1045544" cy="545215"/>
          </a:xfrm>
          <a:prstGeom prst="rect">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a:solidFill>
                  <a:schemeClr val="tx1"/>
                </a:solidFill>
              </a:rPr>
              <a:t>ძირეული მიზეზები</a:t>
            </a:r>
            <a:endParaRPr lang="en-US" sz="1200" b="1" dirty="0">
              <a:solidFill>
                <a:schemeClr val="tx1"/>
              </a:solidFill>
            </a:endParaRPr>
          </a:p>
        </p:txBody>
      </p:sp>
      <p:sp>
        <p:nvSpPr>
          <p:cNvPr id="60" name="Rectangle 59">
            <a:extLst>
              <a:ext uri="{FF2B5EF4-FFF2-40B4-BE49-F238E27FC236}">
                <a16:creationId xmlns:a16="http://schemas.microsoft.com/office/drawing/2014/main" id="{9C9C5447-B02E-114E-B29E-BEDE5C27A803}"/>
              </a:ext>
            </a:extLst>
          </p:cNvPr>
          <p:cNvSpPr/>
          <p:nvPr/>
        </p:nvSpPr>
        <p:spPr>
          <a:xfrm>
            <a:off x="9467557" y="112184"/>
            <a:ext cx="1631852" cy="13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n>
                  <a:solidFill>
                    <a:schemeClr val="bg1">
                      <a:lumMod val="85000"/>
                    </a:schemeClr>
                  </a:solidFill>
                </a:ln>
                <a:solidFill>
                  <a:srgbClr val="EA918A"/>
                </a:solidFill>
              </a:rPr>
              <a:t>შედეგი</a:t>
            </a:r>
            <a:endParaRPr lang="en-US" b="1" dirty="0">
              <a:ln>
                <a:solidFill>
                  <a:schemeClr val="bg1">
                    <a:lumMod val="85000"/>
                  </a:schemeClr>
                </a:solidFill>
              </a:ln>
              <a:solidFill>
                <a:srgbClr val="EA918A"/>
              </a:solidFill>
            </a:endParaRPr>
          </a:p>
        </p:txBody>
      </p:sp>
      <p:sp>
        <p:nvSpPr>
          <p:cNvPr id="61" name="Rectangle 60">
            <a:extLst>
              <a:ext uri="{FF2B5EF4-FFF2-40B4-BE49-F238E27FC236}">
                <a16:creationId xmlns:a16="http://schemas.microsoft.com/office/drawing/2014/main" id="{04FA00B7-E3E0-4442-9718-026007D08165}"/>
              </a:ext>
            </a:extLst>
          </p:cNvPr>
          <p:cNvSpPr/>
          <p:nvPr/>
        </p:nvSpPr>
        <p:spPr>
          <a:xfrm>
            <a:off x="9670099" y="6316394"/>
            <a:ext cx="1631852" cy="41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n>
                  <a:solidFill>
                    <a:schemeClr val="bg1">
                      <a:lumMod val="85000"/>
                    </a:schemeClr>
                  </a:solidFill>
                </a:ln>
                <a:solidFill>
                  <a:srgbClr val="EA918A"/>
                </a:solidFill>
              </a:rPr>
              <a:t>მიზეზი</a:t>
            </a:r>
            <a:endParaRPr lang="en-US" b="1" dirty="0">
              <a:ln>
                <a:solidFill>
                  <a:schemeClr val="bg1">
                    <a:lumMod val="85000"/>
                  </a:schemeClr>
                </a:solidFill>
              </a:ln>
              <a:solidFill>
                <a:srgbClr val="EA918A"/>
              </a:solidFill>
            </a:endParaRPr>
          </a:p>
        </p:txBody>
      </p:sp>
      <p:sp>
        <p:nvSpPr>
          <p:cNvPr id="62" name="Rectangle 61">
            <a:extLst>
              <a:ext uri="{FF2B5EF4-FFF2-40B4-BE49-F238E27FC236}">
                <a16:creationId xmlns:a16="http://schemas.microsoft.com/office/drawing/2014/main" id="{7346565C-C799-5540-9F2F-8ACA047DDC35}"/>
              </a:ext>
            </a:extLst>
          </p:cNvPr>
          <p:cNvSpPr/>
          <p:nvPr/>
        </p:nvSpPr>
        <p:spPr>
          <a:xfrm>
            <a:off x="6513340" y="0"/>
            <a:ext cx="3179299" cy="576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solidFill>
                  <a:schemeClr val="tx1"/>
                </a:solidFill>
              </a:rPr>
              <a:t>პრობლემის ხე</a:t>
            </a:r>
            <a:endParaRPr lang="en-US" sz="2400" dirty="0">
              <a:solidFill>
                <a:schemeClr val="tx1"/>
              </a:solidFill>
            </a:endParaRPr>
          </a:p>
        </p:txBody>
      </p:sp>
    </p:spTree>
    <p:extLst>
      <p:ext uri="{BB962C8B-B14F-4D97-AF65-F5344CB8AC3E}">
        <p14:creationId xmlns:p14="http://schemas.microsoft.com/office/powerpoint/2010/main" val="301862387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A9291-80AB-2240-831E-235ABFC6743C}"/>
              </a:ext>
            </a:extLst>
          </p:cNvPr>
          <p:cNvPicPr>
            <a:picLocks noChangeAspect="1"/>
          </p:cNvPicPr>
          <p:nvPr/>
        </p:nvPicPr>
        <p:blipFill>
          <a:blip r:embed="rId3"/>
          <a:stretch>
            <a:fillRect/>
          </a:stretch>
        </p:blipFill>
        <p:spPr>
          <a:xfrm>
            <a:off x="339967" y="694304"/>
            <a:ext cx="11605847" cy="6151972"/>
          </a:xfrm>
          <a:prstGeom prst="rect">
            <a:avLst/>
          </a:prstGeom>
        </p:spPr>
      </p:pic>
      <p:sp>
        <p:nvSpPr>
          <p:cNvPr id="53" name="Title 1">
            <a:extLst>
              <a:ext uri="{FF2B5EF4-FFF2-40B4-BE49-F238E27FC236}">
                <a16:creationId xmlns:a16="http://schemas.microsoft.com/office/drawing/2014/main" id="{5FCF39CC-997F-8345-8DC6-34B282193B38}"/>
              </a:ext>
            </a:extLst>
          </p:cNvPr>
          <p:cNvSpPr txBox="1">
            <a:spLocks/>
          </p:cNvSpPr>
          <p:nvPr/>
        </p:nvSpPr>
        <p:spPr>
          <a:xfrm>
            <a:off x="361950" y="-55316"/>
            <a:ext cx="11830050"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3200" b="1" dirty="0">
                <a:latin typeface="+mn-lt"/>
              </a:rPr>
              <a:t>პრობლემის ხე </a:t>
            </a:r>
            <a:r>
              <a:rPr lang="sk-SK" altLang="en-US" sz="3200" b="1" dirty="0">
                <a:latin typeface="+mn-lt"/>
              </a:rPr>
              <a:t>– </a:t>
            </a:r>
            <a:r>
              <a:rPr lang="ka-GE" altLang="en-US" sz="3200" b="1" dirty="0">
                <a:latin typeface="+mn-lt"/>
              </a:rPr>
              <a:t>სოფლად შემცირებული შემოსავალი</a:t>
            </a:r>
            <a:endParaRPr lang="sk-SK" altLang="en-US" sz="3200" b="1" dirty="0">
              <a:latin typeface="+mn-lt"/>
            </a:endParaRPr>
          </a:p>
        </p:txBody>
      </p:sp>
    </p:spTree>
    <p:extLst>
      <p:ext uri="{BB962C8B-B14F-4D97-AF65-F5344CB8AC3E}">
        <p14:creationId xmlns:p14="http://schemas.microsoft.com/office/powerpoint/2010/main" val="943094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anvas 257">
            <a:extLst>
              <a:ext uri="{FF2B5EF4-FFF2-40B4-BE49-F238E27FC236}">
                <a16:creationId xmlns:a16="http://schemas.microsoft.com/office/drawing/2014/main" id="{4FA3E6A4-FD3E-2E44-8072-E1CF0A4E9B7B}"/>
              </a:ext>
            </a:extLst>
          </p:cNvPr>
          <p:cNvGrpSpPr/>
          <p:nvPr/>
        </p:nvGrpSpPr>
        <p:grpSpPr>
          <a:xfrm>
            <a:off x="448575" y="1190447"/>
            <a:ext cx="12128739" cy="7330103"/>
            <a:chOff x="78105" y="112395"/>
            <a:chExt cx="9443085" cy="6007735"/>
          </a:xfrm>
        </p:grpSpPr>
        <p:sp>
          <p:nvSpPr>
            <p:cNvPr id="3" name="Rectangle 2">
              <a:extLst>
                <a:ext uri="{FF2B5EF4-FFF2-40B4-BE49-F238E27FC236}">
                  <a16:creationId xmlns:a16="http://schemas.microsoft.com/office/drawing/2014/main" id="{9795948E-CB6A-3642-8816-D8BD3FBE50F1}"/>
                </a:ext>
              </a:extLst>
            </p:cNvPr>
            <p:cNvSpPr/>
            <p:nvPr/>
          </p:nvSpPr>
          <p:spPr>
            <a:xfrm>
              <a:off x="720090" y="1440180"/>
              <a:ext cx="8801100" cy="4679950"/>
            </a:xfrm>
            <a:prstGeom prst="rect">
              <a:avLst/>
            </a:prstGeom>
            <a:noFill/>
            <a:ln>
              <a:noFill/>
            </a:ln>
          </p:spPr>
        </p:sp>
        <p:sp>
          <p:nvSpPr>
            <p:cNvPr id="4" name="Rectangle 3">
              <a:extLst>
                <a:ext uri="{FF2B5EF4-FFF2-40B4-BE49-F238E27FC236}">
                  <a16:creationId xmlns:a16="http://schemas.microsoft.com/office/drawing/2014/main" id="{3F30F1D3-F522-8940-8B94-CCC203831DD4}"/>
                </a:ext>
              </a:extLst>
            </p:cNvPr>
            <p:cNvSpPr>
              <a:spLocks noChangeAspect="1" noEditPoints="1" noChangeArrowheads="1" noChangeShapeType="1" noTextEdit="1"/>
            </p:cNvSpPr>
            <p:nvPr/>
          </p:nvSpPr>
          <p:spPr bwMode="auto">
            <a:xfrm>
              <a:off x="78105" y="112395"/>
              <a:ext cx="8592820" cy="456755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Text Box 261">
              <a:extLst>
                <a:ext uri="{FF2B5EF4-FFF2-40B4-BE49-F238E27FC236}">
                  <a16:creationId xmlns:a16="http://schemas.microsoft.com/office/drawing/2014/main" id="{E3C39C8B-0138-3E4E-8D6A-F220A064D281}"/>
                </a:ext>
              </a:extLst>
            </p:cNvPr>
            <p:cNvSpPr txBox="1">
              <a:spLocks noChangeAspect="1" noEditPoints="1" noChangeArrowheads="1" noChangeShapeType="1" noTextEdit="1"/>
            </p:cNvSpPr>
            <p:nvPr/>
          </p:nvSpPr>
          <p:spPr bwMode="auto">
            <a:xfrm>
              <a:off x="26174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ყოფითი მდგომარეობა გაუმჯობესდა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6" name="Text Box 262">
              <a:extLst>
                <a:ext uri="{FF2B5EF4-FFF2-40B4-BE49-F238E27FC236}">
                  <a16:creationId xmlns:a16="http://schemas.microsoft.com/office/drawing/2014/main" id="{16ADE567-E497-C64B-8F4F-6E779A3C1F4D}"/>
                </a:ext>
              </a:extLst>
            </p:cNvPr>
            <p:cNvSpPr txBox="1">
              <a:spLocks noChangeAspect="1" noEditPoints="1" noChangeArrowheads="1" noChangeShapeType="1" noTextEdit="1"/>
            </p:cNvSpPr>
            <p:nvPr/>
          </p:nvSpPr>
          <p:spPr bwMode="auto">
            <a:xfrm>
              <a:off x="4605655" y="1156970"/>
              <a:ext cx="1250950" cy="532130"/>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b="1" dirty="0">
                  <a:effectLst/>
                  <a:latin typeface="Sylfaen" pitchFamily="18" charset="0"/>
                  <a:ea typeface="Times New Roman" panose="02020603050405020304" pitchFamily="18" charset="0"/>
                  <a:cs typeface="Times New Roman" panose="02020603050405020304" pitchFamily="18" charset="0"/>
                </a:rPr>
                <a:t>გაიზარდა შემოსავალი სოფლის მეურნეობიდან</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7" name="Line 272">
              <a:extLst>
                <a:ext uri="{FF2B5EF4-FFF2-40B4-BE49-F238E27FC236}">
                  <a16:creationId xmlns:a16="http://schemas.microsoft.com/office/drawing/2014/main" id="{BE7A84A7-1762-A349-9BA5-E6EA7F468F6C}"/>
                </a:ext>
              </a:extLst>
            </p:cNvPr>
            <p:cNvCxnSpPr>
              <a:cxnSpLocks noChangeAspect="1" noEditPoints="1" noChangeArrowheads="1" noChangeShapeType="1"/>
            </p:cNvCxnSpPr>
            <p:nvPr/>
          </p:nvCxnSpPr>
          <p:spPr bwMode="auto">
            <a:xfrm flipV="1">
              <a:off x="5231130" y="998220"/>
              <a:ext cx="635"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Arc 280">
              <a:extLst>
                <a:ext uri="{FF2B5EF4-FFF2-40B4-BE49-F238E27FC236}">
                  <a16:creationId xmlns:a16="http://schemas.microsoft.com/office/drawing/2014/main" id="{9CB819D3-BAD3-B74B-BAD4-EDB19FB05E70}"/>
                </a:ext>
              </a:extLst>
            </p:cNvPr>
            <p:cNvSpPr>
              <a:spLocks noChangeAspect="1" noEditPoints="1" noChangeArrowheads="1" noChangeShapeType="1" noTextEdit="1"/>
            </p:cNvSpPr>
            <p:nvPr/>
          </p:nvSpPr>
          <p:spPr bwMode="auto">
            <a:xfrm flipV="1">
              <a:off x="78105" y="112395"/>
              <a:ext cx="2552700" cy="675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rgbClr val="FFFFCC"/>
            </a:solidFill>
            <a:ln w="38100">
              <a:solidFill>
                <a:srgbClr val="FF0000"/>
              </a:solidFill>
              <a:round/>
              <a:headEnd/>
              <a:tailEnd/>
            </a:ln>
          </p:spPr>
          <p:txBody>
            <a:bodyPr rot="0" vert="horz" wrap="square" lIns="91440" tIns="45720" rIns="91440" bIns="45720" anchor="t" anchorCtr="0" upright="1">
              <a:noAutofit/>
            </a:bodyPr>
            <a:lstStyle/>
            <a:p>
              <a:endParaRPr lang="en-US"/>
            </a:p>
          </p:txBody>
        </p:sp>
        <p:sp>
          <p:nvSpPr>
            <p:cNvPr id="9" name="Text Box 281">
              <a:extLst>
                <a:ext uri="{FF2B5EF4-FFF2-40B4-BE49-F238E27FC236}">
                  <a16:creationId xmlns:a16="http://schemas.microsoft.com/office/drawing/2014/main" id="{2F373432-7514-FB44-80C0-D93B6AE27ABC}"/>
                </a:ext>
              </a:extLst>
            </p:cNvPr>
            <p:cNvSpPr txBox="1">
              <a:spLocks noChangeAspect="1" noEditPoints="1" noChangeArrowheads="1" noChangeShapeType="1" noTextEdit="1"/>
            </p:cNvSpPr>
            <p:nvPr/>
          </p:nvSpPr>
          <p:spPr bwMode="auto">
            <a:xfrm>
              <a:off x="149860" y="225425"/>
              <a:ext cx="1788160" cy="35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ka-GE" sz="1600" b="1" dirty="0">
                  <a:effectLst/>
                  <a:latin typeface="Sylfaen" pitchFamily="18" charset="0"/>
                  <a:ea typeface="Times New Roman" panose="02020603050405020304" pitchFamily="18" charset="0"/>
                  <a:cs typeface="Times New Roman" panose="02020603050405020304" pitchFamily="18" charset="0"/>
                </a:rPr>
                <a:t>გადაწყვეტის ხე</a:t>
              </a:r>
              <a:endParaRPr lang="en-US" sz="1600" b="1"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10" name="Text Box 284">
              <a:extLst>
                <a:ext uri="{FF2B5EF4-FFF2-40B4-BE49-F238E27FC236}">
                  <a16:creationId xmlns:a16="http://schemas.microsoft.com/office/drawing/2014/main" id="{F08A3B98-A356-EE41-A10A-74F9F2B0C6DB}"/>
                </a:ext>
              </a:extLst>
            </p:cNvPr>
            <p:cNvSpPr txBox="1">
              <a:spLocks noChangeAspect="1" noEditPoints="1" noChangeArrowheads="1" noChangeShapeType="1" noTextEdit="1"/>
            </p:cNvSpPr>
            <p:nvPr/>
          </p:nvSpPr>
          <p:spPr bwMode="auto">
            <a:xfrm>
              <a:off x="4103370" y="308609"/>
              <a:ext cx="1332443" cy="6229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ჯანდაცვისა და სოციალური უზრუნველყოფის სისტემა უმჯობესდება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1" name="Text Box 285">
              <a:extLst>
                <a:ext uri="{FF2B5EF4-FFF2-40B4-BE49-F238E27FC236}">
                  <a16:creationId xmlns:a16="http://schemas.microsoft.com/office/drawing/2014/main" id="{92A9265F-A130-CA43-BAC5-A0A7A0B917EF}"/>
                </a:ext>
              </a:extLst>
            </p:cNvPr>
            <p:cNvSpPr txBox="1">
              <a:spLocks noChangeAspect="1" noEditPoints="1" noChangeArrowheads="1" noChangeShapeType="1" noTextEdit="1"/>
            </p:cNvSpPr>
            <p:nvPr/>
          </p:nvSpPr>
          <p:spPr bwMode="auto">
            <a:xfrm>
              <a:off x="55892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ადგილობრივი ბიუჯეტი პროფიციტურია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2" name="Text Box 286">
              <a:extLst>
                <a:ext uri="{FF2B5EF4-FFF2-40B4-BE49-F238E27FC236}">
                  <a16:creationId xmlns:a16="http://schemas.microsoft.com/office/drawing/2014/main" id="{2F661F94-CCBA-D348-884F-69003853D203}"/>
                </a:ext>
              </a:extLst>
            </p:cNvPr>
            <p:cNvSpPr txBox="1">
              <a:spLocks noChangeAspect="1" noEditPoints="1" noChangeArrowheads="1" noChangeShapeType="1" noTextEdit="1"/>
            </p:cNvSpPr>
            <p:nvPr/>
          </p:nvSpPr>
          <p:spPr bwMode="auto">
            <a:xfrm>
              <a:off x="70751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კრიმინალური ვითარება გაუმჯობესებულია </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C015E194-929B-404D-BF80-8505DF647AC6}"/>
                </a:ext>
              </a:extLst>
            </p:cNvPr>
            <p:cNvSpPr>
              <a:spLocks noChangeAspect="1" noEditPoints="1" noChangeArrowheads="1" noChangeShapeType="1" noTextEdit="1"/>
            </p:cNvSpPr>
            <p:nvPr/>
          </p:nvSpPr>
          <p:spPr bwMode="auto">
            <a:xfrm flipV="1">
              <a:off x="3183255" y="809625"/>
              <a:ext cx="4457700" cy="189865"/>
            </a:xfrm>
            <a:custGeom>
              <a:avLst/>
              <a:gdLst>
                <a:gd name="T0" fmla="*/ 0 w 9747"/>
                <a:gd name="T1" fmla="*/ 360 h 360"/>
                <a:gd name="T2" fmla="*/ 0 w 9747"/>
                <a:gd name="T3" fmla="*/ 0 h 360"/>
                <a:gd name="T4" fmla="*/ 9747 w 9747"/>
                <a:gd name="T5" fmla="*/ 0 h 360"/>
                <a:gd name="T6" fmla="*/ 9747 w 9747"/>
                <a:gd name="T7" fmla="*/ 360 h 360"/>
              </a:gdLst>
              <a:ahLst/>
              <a:cxnLst>
                <a:cxn ang="0">
                  <a:pos x="T0" y="T1"/>
                </a:cxn>
                <a:cxn ang="0">
                  <a:pos x="T2" y="T3"/>
                </a:cxn>
                <a:cxn ang="0">
                  <a:pos x="T4" y="T5"/>
                </a:cxn>
                <a:cxn ang="0">
                  <a:pos x="T6" y="T7"/>
                </a:cxn>
              </a:cxnLst>
              <a:rect l="0" t="0" r="r" b="b"/>
              <a:pathLst>
                <a:path w="9747" h="360">
                  <a:moveTo>
                    <a:pt x="0" y="360"/>
                  </a:moveTo>
                  <a:lnTo>
                    <a:pt x="0" y="0"/>
                  </a:lnTo>
                  <a:lnTo>
                    <a:pt x="9747" y="0"/>
                  </a:lnTo>
                  <a:lnTo>
                    <a:pt x="9747" y="36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4" name="Line 288">
              <a:extLst>
                <a:ext uri="{FF2B5EF4-FFF2-40B4-BE49-F238E27FC236}">
                  <a16:creationId xmlns:a16="http://schemas.microsoft.com/office/drawing/2014/main" id="{1A6F78FF-CDAD-D449-B6E1-D314A067B5AB}"/>
                </a:ext>
              </a:extLst>
            </p:cNvPr>
            <p:cNvCxnSpPr>
              <a:cxnSpLocks noChangeAspect="1" noEditPoints="1" noChangeArrowheads="1" noChangeShapeType="1"/>
            </p:cNvCxnSpPr>
            <p:nvPr/>
          </p:nvCxnSpPr>
          <p:spPr bwMode="auto">
            <a:xfrm flipV="1">
              <a:off x="6275070" y="765810"/>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289">
              <a:extLst>
                <a:ext uri="{FF2B5EF4-FFF2-40B4-BE49-F238E27FC236}">
                  <a16:creationId xmlns:a16="http://schemas.microsoft.com/office/drawing/2014/main" id="{5FDF177E-0C6E-EA4A-B2B2-C1B472271D4F}"/>
                </a:ext>
              </a:extLst>
            </p:cNvPr>
            <p:cNvCxnSpPr>
              <a:cxnSpLocks noChangeAspect="1" noEditPoints="1" noChangeArrowheads="1" noChangeShapeType="1"/>
            </p:cNvCxnSpPr>
            <p:nvPr/>
          </p:nvCxnSpPr>
          <p:spPr bwMode="auto">
            <a:xfrm flipV="1">
              <a:off x="4674870" y="765810"/>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Freeform 15">
              <a:extLst>
                <a:ext uri="{FF2B5EF4-FFF2-40B4-BE49-F238E27FC236}">
                  <a16:creationId xmlns:a16="http://schemas.microsoft.com/office/drawing/2014/main" id="{09B81172-93C0-F443-9316-B598C29B47CB}"/>
                </a:ext>
              </a:extLst>
            </p:cNvPr>
            <p:cNvSpPr>
              <a:spLocks noChangeAspect="1" noEditPoints="1" noChangeArrowheads="1" noChangeShapeType="1" noTextEdit="1"/>
            </p:cNvSpPr>
            <p:nvPr/>
          </p:nvSpPr>
          <p:spPr bwMode="auto">
            <a:xfrm>
              <a:off x="5246370" y="1689100"/>
              <a:ext cx="635" cy="248285"/>
            </a:xfrm>
            <a:custGeom>
              <a:avLst/>
              <a:gdLst>
                <a:gd name="T0" fmla="*/ 0 w 1"/>
                <a:gd name="T1" fmla="*/ 391 h 391"/>
                <a:gd name="T2" fmla="*/ 0 w 1"/>
                <a:gd name="T3" fmla="*/ 0 h 391"/>
              </a:gdLst>
              <a:ahLst/>
              <a:cxnLst>
                <a:cxn ang="0">
                  <a:pos x="T0" y="T1"/>
                </a:cxn>
                <a:cxn ang="0">
                  <a:pos x="T2" y="T3"/>
                </a:cxn>
              </a:cxnLst>
              <a:rect l="0" t="0" r="r" b="b"/>
              <a:pathLst>
                <a:path w="1" h="391">
                  <a:moveTo>
                    <a:pt x="0" y="391"/>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17" name="Group 16">
              <a:extLst>
                <a:ext uri="{FF2B5EF4-FFF2-40B4-BE49-F238E27FC236}">
                  <a16:creationId xmlns:a16="http://schemas.microsoft.com/office/drawing/2014/main" id="{08DA2462-FFB3-F441-8E45-793D92E4069A}"/>
                </a:ext>
              </a:extLst>
            </p:cNvPr>
            <p:cNvGrpSpPr>
              <a:grpSpLocks noChangeAspect="1"/>
            </p:cNvGrpSpPr>
            <p:nvPr/>
          </p:nvGrpSpPr>
          <p:grpSpPr bwMode="auto">
            <a:xfrm>
              <a:off x="3097530" y="3067685"/>
              <a:ext cx="2737485" cy="532130"/>
              <a:chOff x="6174" y="7108"/>
              <a:chExt cx="4311" cy="838"/>
            </a:xfrm>
          </p:grpSpPr>
          <p:sp>
            <p:nvSpPr>
              <p:cNvPr id="42" name="Text Box 265">
                <a:extLst>
                  <a:ext uri="{FF2B5EF4-FFF2-40B4-BE49-F238E27FC236}">
                    <a16:creationId xmlns:a16="http://schemas.microsoft.com/office/drawing/2014/main" id="{A68A3597-D05C-3F42-911F-03172097092B}"/>
                  </a:ext>
                </a:extLst>
              </p:cNvPr>
              <p:cNvSpPr txBox="1">
                <a:spLocks noChangeAspect="1" noEditPoints="1" noChangeArrowheads="1" noChangeShapeType="1" noTextEdit="1"/>
              </p:cNvSpPr>
              <p:nvPr/>
            </p:nvSpPr>
            <p:spPr bwMode="auto">
              <a:xfrm>
                <a:off x="851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აგრონომიული საწყობები</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3" name="Text Box 266">
                <a:extLst>
                  <a:ext uri="{FF2B5EF4-FFF2-40B4-BE49-F238E27FC236}">
                    <a16:creationId xmlns:a16="http://schemas.microsoft.com/office/drawing/2014/main" id="{E86BCAA8-B722-0E4F-AABD-B4C75996ADF7}"/>
                  </a:ext>
                </a:extLst>
              </p:cNvPr>
              <p:cNvSpPr txBox="1">
                <a:spLocks noChangeAspect="1" noEditPoints="1" noChangeArrowheads="1" noChangeShapeType="1" noTextEdit="1"/>
              </p:cNvSpPr>
              <p:nvPr/>
            </p:nvSpPr>
            <p:spPr bwMode="auto">
              <a:xfrm>
                <a:off x="617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ეფექტურია დარგის სატრანსპორტო კომპანიების მუშაობა </a:t>
                </a:r>
                <a:endParaRPr lang="en-US" sz="1200" dirty="0">
                  <a:effectLst/>
                  <a:latin typeface="DumbaNusx"/>
                  <a:ea typeface="Times New Roman" panose="02020603050405020304" pitchFamily="18" charset="0"/>
                  <a:cs typeface="Times New Roman" panose="02020603050405020304" pitchFamily="18" charset="0"/>
                </a:endParaRPr>
              </a:p>
            </p:txBody>
          </p:sp>
        </p:grpSp>
        <p:sp>
          <p:nvSpPr>
            <p:cNvPr id="18" name="Text Box 267">
              <a:extLst>
                <a:ext uri="{FF2B5EF4-FFF2-40B4-BE49-F238E27FC236}">
                  <a16:creationId xmlns:a16="http://schemas.microsoft.com/office/drawing/2014/main" id="{E34570FC-1A87-D346-8F33-0502ABD2D457}"/>
                </a:ext>
              </a:extLst>
            </p:cNvPr>
            <p:cNvSpPr txBox="1">
              <a:spLocks noChangeAspect="1" noEditPoints="1" noChangeArrowheads="1" noChangeShapeType="1" noTextEdit="1"/>
            </p:cNvSpPr>
            <p:nvPr/>
          </p:nvSpPr>
          <p:spPr bwMode="auto">
            <a:xfrm>
              <a:off x="3107055" y="3853815"/>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შეკეთებულია გზის საფარი</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9" name="Text Box 268">
              <a:extLst>
                <a:ext uri="{FF2B5EF4-FFF2-40B4-BE49-F238E27FC236}">
                  <a16:creationId xmlns:a16="http://schemas.microsoft.com/office/drawing/2014/main" id="{9678B95E-509C-6849-9524-90106495A93F}"/>
                </a:ext>
              </a:extLst>
            </p:cNvPr>
            <p:cNvSpPr txBox="1">
              <a:spLocks noChangeAspect="1" noEditPoints="1" noChangeArrowheads="1" noChangeShapeType="1" noTextEdit="1"/>
            </p:cNvSpPr>
            <p:nvPr/>
          </p:nvSpPr>
          <p:spPr bwMode="auto">
            <a:xfrm>
              <a:off x="6650355" y="2133600"/>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b="1" dirty="0">
                  <a:effectLst/>
                  <a:latin typeface="Sylfaen" pitchFamily="18" charset="0"/>
                  <a:ea typeface="Times New Roman" panose="02020603050405020304" pitchFamily="18" charset="0"/>
                  <a:cs typeface="Times New Roman" panose="02020603050405020304" pitchFamily="18" charset="0"/>
                </a:rPr>
                <a:t>გლეხები დაცული არიან ფასების მერყეობისგან</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20" name="Text Box 269">
              <a:extLst>
                <a:ext uri="{FF2B5EF4-FFF2-40B4-BE49-F238E27FC236}">
                  <a16:creationId xmlns:a16="http://schemas.microsoft.com/office/drawing/2014/main" id="{A4C45CF6-647A-8F4D-B90A-920296699E6F}"/>
                </a:ext>
              </a:extLst>
            </p:cNvPr>
            <p:cNvSpPr txBox="1">
              <a:spLocks noChangeAspect="1" noEditPoints="1" noChangeArrowheads="1" noChangeShapeType="1" noTextEdit="1"/>
            </p:cNvSpPr>
            <p:nvPr/>
          </p:nvSpPr>
          <p:spPr bwMode="auto">
            <a:xfrm>
              <a:off x="935355" y="2133600"/>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400" b="1" dirty="0">
                  <a:effectLst/>
                  <a:latin typeface="Sylfaen" pitchFamily="18" charset="0"/>
                  <a:ea typeface="Times New Roman" panose="02020603050405020304" pitchFamily="18" charset="0"/>
                  <a:cs typeface="Times New Roman" panose="02020603050405020304" pitchFamily="18" charset="0"/>
                </a:rPr>
                <a:t>მოსავლიანობა გაიზარდა</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21" name="Text Box 270">
              <a:extLst>
                <a:ext uri="{FF2B5EF4-FFF2-40B4-BE49-F238E27FC236}">
                  <a16:creationId xmlns:a16="http://schemas.microsoft.com/office/drawing/2014/main" id="{7D5F9518-7C47-F848-88C6-CE848876EBC4}"/>
                </a:ext>
              </a:extLst>
            </p:cNvPr>
            <p:cNvSpPr txBox="1">
              <a:spLocks noChangeAspect="1" noEditPoints="1" noChangeArrowheads="1" noChangeShapeType="1" noTextEdit="1"/>
            </p:cNvSpPr>
            <p:nvPr/>
          </p:nvSpPr>
          <p:spPr bwMode="auto">
            <a:xfrm>
              <a:off x="3913505" y="2133600"/>
              <a:ext cx="1250950"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400" b="1" dirty="0">
                  <a:effectLst/>
                  <a:latin typeface="Sylfaen" pitchFamily="18" charset="0"/>
                  <a:ea typeface="Times New Roman" panose="02020603050405020304" pitchFamily="18" charset="0"/>
                  <a:cs typeface="Times New Roman" panose="02020603050405020304" pitchFamily="18" charset="0"/>
                </a:rPr>
                <a:t>გლეხები ყიდიან საქონელს</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22" name="Freeform 21">
              <a:extLst>
                <a:ext uri="{FF2B5EF4-FFF2-40B4-BE49-F238E27FC236}">
                  <a16:creationId xmlns:a16="http://schemas.microsoft.com/office/drawing/2014/main" id="{AF5E2179-ECFF-E242-AA21-CC40DAB9146C}"/>
                </a:ext>
              </a:extLst>
            </p:cNvPr>
            <p:cNvSpPr>
              <a:spLocks noChangeAspect="1" noEditPoints="1" noChangeArrowheads="1" noChangeShapeType="1" noTextEdit="1"/>
            </p:cNvSpPr>
            <p:nvPr/>
          </p:nvSpPr>
          <p:spPr bwMode="auto">
            <a:xfrm>
              <a:off x="3822700" y="2915920"/>
              <a:ext cx="1306195" cy="118110"/>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3" name="Line 276">
              <a:extLst>
                <a:ext uri="{FF2B5EF4-FFF2-40B4-BE49-F238E27FC236}">
                  <a16:creationId xmlns:a16="http://schemas.microsoft.com/office/drawing/2014/main" id="{9CA5BC6B-EDB6-F448-BEC0-A4D5B1EC34BF}"/>
                </a:ext>
              </a:extLst>
            </p:cNvPr>
            <p:cNvCxnSpPr>
              <a:cxnSpLocks noChangeAspect="1" noEditPoints="1" noChangeArrowheads="1" noChangeShapeType="1"/>
            </p:cNvCxnSpPr>
            <p:nvPr/>
          </p:nvCxnSpPr>
          <p:spPr bwMode="auto">
            <a:xfrm flipV="1">
              <a:off x="4475480" y="2696210"/>
              <a:ext cx="635" cy="225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277">
              <a:extLst>
                <a:ext uri="{FF2B5EF4-FFF2-40B4-BE49-F238E27FC236}">
                  <a16:creationId xmlns:a16="http://schemas.microsoft.com/office/drawing/2014/main" id="{986DA36F-4BDE-034E-B95B-29E26550BE9A}"/>
                </a:ext>
              </a:extLst>
            </p:cNvPr>
            <p:cNvCxnSpPr>
              <a:cxnSpLocks noChangeAspect="1" noEditPoints="1" noChangeArrowheads="1" noChangeShapeType="1"/>
            </p:cNvCxnSpPr>
            <p:nvPr/>
          </p:nvCxnSpPr>
          <p:spPr bwMode="auto">
            <a:xfrm flipV="1">
              <a:off x="6628765" y="3597275"/>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Freeform 24">
              <a:extLst>
                <a:ext uri="{FF2B5EF4-FFF2-40B4-BE49-F238E27FC236}">
                  <a16:creationId xmlns:a16="http://schemas.microsoft.com/office/drawing/2014/main" id="{CD2B662D-0B8F-874E-98E3-811D6009860D}"/>
                </a:ext>
              </a:extLst>
            </p:cNvPr>
            <p:cNvSpPr>
              <a:spLocks noChangeAspect="1" noEditPoints="1" noChangeArrowheads="1" noChangeShapeType="1" noTextEdit="1"/>
            </p:cNvSpPr>
            <p:nvPr/>
          </p:nvSpPr>
          <p:spPr bwMode="auto">
            <a:xfrm>
              <a:off x="1506855" y="1928495"/>
              <a:ext cx="5715000" cy="205105"/>
            </a:xfrm>
            <a:custGeom>
              <a:avLst/>
              <a:gdLst>
                <a:gd name="T0" fmla="*/ 0 w 9747"/>
                <a:gd name="T1" fmla="*/ 360 h 360"/>
                <a:gd name="T2" fmla="*/ 0 w 9747"/>
                <a:gd name="T3" fmla="*/ 0 h 360"/>
                <a:gd name="T4" fmla="*/ 9747 w 9747"/>
                <a:gd name="T5" fmla="*/ 0 h 360"/>
                <a:gd name="T6" fmla="*/ 9747 w 9747"/>
                <a:gd name="T7" fmla="*/ 360 h 360"/>
              </a:gdLst>
              <a:ahLst/>
              <a:cxnLst>
                <a:cxn ang="0">
                  <a:pos x="T0" y="T1"/>
                </a:cxn>
                <a:cxn ang="0">
                  <a:pos x="T2" y="T3"/>
                </a:cxn>
                <a:cxn ang="0">
                  <a:pos x="T4" y="T5"/>
                </a:cxn>
                <a:cxn ang="0">
                  <a:pos x="T6" y="T7"/>
                </a:cxn>
              </a:cxnLst>
              <a:rect l="0" t="0" r="r" b="b"/>
              <a:pathLst>
                <a:path w="9747" h="360">
                  <a:moveTo>
                    <a:pt x="0" y="360"/>
                  </a:moveTo>
                  <a:lnTo>
                    <a:pt x="0" y="0"/>
                  </a:lnTo>
                  <a:lnTo>
                    <a:pt x="9747" y="0"/>
                  </a:lnTo>
                  <a:lnTo>
                    <a:pt x="9747" y="3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26" name="Group 25">
              <a:extLst>
                <a:ext uri="{FF2B5EF4-FFF2-40B4-BE49-F238E27FC236}">
                  <a16:creationId xmlns:a16="http://schemas.microsoft.com/office/drawing/2014/main" id="{3D345B93-ABBF-164C-B862-1D28C0A6CFDF}"/>
                </a:ext>
              </a:extLst>
            </p:cNvPr>
            <p:cNvGrpSpPr>
              <a:grpSpLocks noChangeAspect="1"/>
            </p:cNvGrpSpPr>
            <p:nvPr/>
          </p:nvGrpSpPr>
          <p:grpSpPr bwMode="auto">
            <a:xfrm>
              <a:off x="146685" y="2696210"/>
              <a:ext cx="2846070" cy="1682115"/>
              <a:chOff x="1683" y="6523"/>
              <a:chExt cx="4482" cy="2649"/>
            </a:xfrm>
          </p:grpSpPr>
          <p:sp>
            <p:nvSpPr>
              <p:cNvPr id="34" name="Freeform 33">
                <a:extLst>
                  <a:ext uri="{FF2B5EF4-FFF2-40B4-BE49-F238E27FC236}">
                    <a16:creationId xmlns:a16="http://schemas.microsoft.com/office/drawing/2014/main" id="{254F319E-4926-254A-841B-A86B99E8AD2D}"/>
                  </a:ext>
                </a:extLst>
              </p:cNvPr>
              <p:cNvSpPr>
                <a:spLocks noChangeAspect="1" noEditPoints="1" noChangeArrowheads="1" noChangeShapeType="1" noTextEdit="1"/>
              </p:cNvSpPr>
              <p:nvPr/>
            </p:nvSpPr>
            <p:spPr bwMode="auto">
              <a:xfrm>
                <a:off x="2844" y="6830"/>
                <a:ext cx="2160" cy="225"/>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 name="Freeform 34">
                <a:extLst>
                  <a:ext uri="{FF2B5EF4-FFF2-40B4-BE49-F238E27FC236}">
                    <a16:creationId xmlns:a16="http://schemas.microsoft.com/office/drawing/2014/main" id="{64377303-58CD-AC46-A3DA-C6AEA9846D45}"/>
                  </a:ext>
                </a:extLst>
              </p:cNvPr>
              <p:cNvSpPr>
                <a:spLocks noChangeAspect="1" noEditPoints="1" noChangeArrowheads="1" noChangeShapeType="1" noTextEdit="1"/>
              </p:cNvSpPr>
              <p:nvPr/>
            </p:nvSpPr>
            <p:spPr bwMode="auto">
              <a:xfrm>
                <a:off x="3920" y="6523"/>
                <a:ext cx="9" cy="1588"/>
              </a:xfrm>
              <a:custGeom>
                <a:avLst/>
                <a:gdLst>
                  <a:gd name="T0" fmla="*/ 3 w 3"/>
                  <a:gd name="T1" fmla="*/ 1819 h 1819"/>
                  <a:gd name="T2" fmla="*/ 0 w 3"/>
                  <a:gd name="T3" fmla="*/ 0 h 1819"/>
                </a:gdLst>
                <a:ahLst/>
                <a:cxnLst>
                  <a:cxn ang="0">
                    <a:pos x="T0" y="T1"/>
                  </a:cxn>
                  <a:cxn ang="0">
                    <a:pos x="T2" y="T3"/>
                  </a:cxn>
                </a:cxnLst>
                <a:rect l="0" t="0" r="r" b="b"/>
                <a:pathLst>
                  <a:path w="3" h="1819">
                    <a:moveTo>
                      <a:pt x="3" y="1819"/>
                    </a:moveTo>
                    <a:lnTo>
                      <a:pt x="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36" name="Group 35">
                <a:extLst>
                  <a:ext uri="{FF2B5EF4-FFF2-40B4-BE49-F238E27FC236}">
                    <a16:creationId xmlns:a16="http://schemas.microsoft.com/office/drawing/2014/main" id="{50B75877-3229-B743-AB3E-19B018FF89B4}"/>
                  </a:ext>
                </a:extLst>
              </p:cNvPr>
              <p:cNvGrpSpPr>
                <a:grpSpLocks noChangeAspect="1"/>
              </p:cNvGrpSpPr>
              <p:nvPr/>
            </p:nvGrpSpPr>
            <p:grpSpPr bwMode="auto">
              <a:xfrm>
                <a:off x="1683" y="7108"/>
                <a:ext cx="4482" cy="2064"/>
                <a:chOff x="1683" y="7108"/>
                <a:chExt cx="4482" cy="2064"/>
              </a:xfrm>
            </p:grpSpPr>
            <p:sp>
              <p:nvSpPr>
                <p:cNvPr id="38" name="Text Box 263">
                  <a:extLst>
                    <a:ext uri="{FF2B5EF4-FFF2-40B4-BE49-F238E27FC236}">
                      <a16:creationId xmlns:a16="http://schemas.microsoft.com/office/drawing/2014/main" id="{6CBF9D0F-0405-BB4B-9541-2D969BE853C6}"/>
                    </a:ext>
                  </a:extLst>
                </p:cNvPr>
                <p:cNvSpPr txBox="1">
                  <a:spLocks noChangeAspect="1" noEditPoints="1" noChangeArrowheads="1" noChangeShapeType="1" noTextEdit="1"/>
                </p:cNvSpPr>
                <p:nvPr/>
              </p:nvSpPr>
              <p:spPr bwMode="auto">
                <a:xfrm>
                  <a:off x="1683" y="8334"/>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სასუქით მომარაგების სისტემა დაიხვეწა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39" name="Text Box 264">
                  <a:extLst>
                    <a:ext uri="{FF2B5EF4-FFF2-40B4-BE49-F238E27FC236}">
                      <a16:creationId xmlns:a16="http://schemas.microsoft.com/office/drawing/2014/main" id="{E36310A3-8BB4-D64F-A8B0-247A93F439D4}"/>
                    </a:ext>
                  </a:extLst>
                </p:cNvPr>
                <p:cNvSpPr txBox="1">
                  <a:spLocks noChangeAspect="1" noEditPoints="1" noChangeArrowheads="1" noChangeShapeType="1" noTextEdit="1"/>
                </p:cNvSpPr>
                <p:nvPr/>
              </p:nvSpPr>
              <p:spPr bwMode="auto">
                <a:xfrm>
                  <a:off x="419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ხელმისაწვდომია ახალი ჯიშები</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0" name="Text Box 271">
                  <a:extLst>
                    <a:ext uri="{FF2B5EF4-FFF2-40B4-BE49-F238E27FC236}">
                      <a16:creationId xmlns:a16="http://schemas.microsoft.com/office/drawing/2014/main" id="{27CCD019-196C-7342-851A-C5E326D97D21}"/>
                    </a:ext>
                  </a:extLst>
                </p:cNvPr>
                <p:cNvSpPr txBox="1">
                  <a:spLocks noChangeAspect="1" noEditPoints="1" noChangeArrowheads="1" noChangeShapeType="1" noTextEdit="1"/>
                </p:cNvSpPr>
                <p:nvPr/>
              </p:nvSpPr>
              <p:spPr bwMode="auto">
                <a:xfrm>
                  <a:off x="1683"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აგროკონსულტაცია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de-DE" sz="1000" dirty="0">
                      <a:effectLst/>
                      <a:latin typeface="DumbaNusx"/>
                      <a:ea typeface="Times New Roman" panose="02020603050405020304" pitchFamily="18" charset="0"/>
                      <a:cs typeface="Times New Roman" panose="02020603050405020304" pitchFamily="18" charset="0"/>
                    </a:rPr>
                    <a:t> </a:t>
                  </a:r>
                  <a:endParaRPr lang="en-US" sz="10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1" name="Text Box 282">
                  <a:extLst>
                    <a:ext uri="{FF2B5EF4-FFF2-40B4-BE49-F238E27FC236}">
                      <a16:creationId xmlns:a16="http://schemas.microsoft.com/office/drawing/2014/main" id="{4D95A1DE-345C-EA4F-8ACF-C8A748D02BF8}"/>
                    </a:ext>
                  </a:extLst>
                </p:cNvPr>
                <p:cNvSpPr txBox="1">
                  <a:spLocks noChangeAspect="1" noEditPoints="1" noChangeArrowheads="1" noChangeShapeType="1" noTextEdit="1"/>
                </p:cNvSpPr>
                <p:nvPr/>
              </p:nvSpPr>
              <p:spPr bwMode="auto">
                <a:xfrm>
                  <a:off x="4194" y="8334"/>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გაიზარდა სახნავი და სათიბი ტერიტორია</a:t>
                  </a:r>
                  <a:endParaRPr lang="en-US" sz="1200" dirty="0">
                    <a:effectLst/>
                    <a:latin typeface="DumbaNusx"/>
                    <a:ea typeface="Times New Roman" panose="02020603050405020304" pitchFamily="18" charset="0"/>
                    <a:cs typeface="Times New Roman" panose="02020603050405020304" pitchFamily="18" charset="0"/>
                  </a:endParaRPr>
                </a:p>
              </p:txBody>
            </p:sp>
          </p:grpSp>
          <p:sp>
            <p:nvSpPr>
              <p:cNvPr id="37" name="Freeform 36">
                <a:extLst>
                  <a:ext uri="{FF2B5EF4-FFF2-40B4-BE49-F238E27FC236}">
                    <a16:creationId xmlns:a16="http://schemas.microsoft.com/office/drawing/2014/main" id="{0B279FEA-478F-6745-BAE6-16BB74DFC101}"/>
                  </a:ext>
                </a:extLst>
              </p:cNvPr>
              <p:cNvSpPr>
                <a:spLocks noChangeAspect="1" noEditPoints="1" noChangeArrowheads="1" noChangeShapeType="1" noTextEdit="1"/>
              </p:cNvSpPr>
              <p:nvPr/>
            </p:nvSpPr>
            <p:spPr bwMode="auto">
              <a:xfrm>
                <a:off x="2844" y="8142"/>
                <a:ext cx="2160" cy="179"/>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7" name="Text Box 290">
              <a:extLst>
                <a:ext uri="{FF2B5EF4-FFF2-40B4-BE49-F238E27FC236}">
                  <a16:creationId xmlns:a16="http://schemas.microsoft.com/office/drawing/2014/main" id="{1EAEE9E0-ED10-B840-B0D9-1DD073F9E587}"/>
                </a:ext>
              </a:extLst>
            </p:cNvPr>
            <p:cNvSpPr txBox="1">
              <a:spLocks noChangeAspect="1" noEditPoints="1" noChangeArrowheads="1" noChangeShapeType="1" noTextEdit="1"/>
            </p:cNvSpPr>
            <p:nvPr/>
          </p:nvSpPr>
          <p:spPr bwMode="auto">
            <a:xfrm>
              <a:off x="5964555" y="3046095"/>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ფასების რეგულირების პოლიტიკა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28" name="Freeform 27">
              <a:extLst>
                <a:ext uri="{FF2B5EF4-FFF2-40B4-BE49-F238E27FC236}">
                  <a16:creationId xmlns:a16="http://schemas.microsoft.com/office/drawing/2014/main" id="{AC26EAF5-1932-9C4E-B6E3-3942D19A707C}"/>
                </a:ext>
              </a:extLst>
            </p:cNvPr>
            <p:cNvSpPr>
              <a:spLocks noChangeAspect="1" noEditPoints="1" noChangeArrowheads="1" noChangeShapeType="1" noTextEdit="1"/>
            </p:cNvSpPr>
            <p:nvPr/>
          </p:nvSpPr>
          <p:spPr bwMode="auto">
            <a:xfrm>
              <a:off x="4538980" y="1931670"/>
              <a:ext cx="635" cy="200025"/>
            </a:xfrm>
            <a:custGeom>
              <a:avLst/>
              <a:gdLst>
                <a:gd name="T0" fmla="*/ 0 w 1"/>
                <a:gd name="T1" fmla="*/ 315 h 315"/>
                <a:gd name="T2" fmla="*/ 0 w 1"/>
                <a:gd name="T3" fmla="*/ 0 h 315"/>
              </a:gdLst>
              <a:ahLst/>
              <a:cxnLst>
                <a:cxn ang="0">
                  <a:pos x="T0" y="T1"/>
                </a:cxn>
                <a:cxn ang="0">
                  <a:pos x="T2" y="T3"/>
                </a:cxn>
              </a:cxnLst>
              <a:rect l="0" t="0" r="r" b="b"/>
              <a:pathLst>
                <a:path w="1" h="315">
                  <a:moveTo>
                    <a:pt x="0" y="315"/>
                  </a:moveTo>
                  <a:lnTo>
                    <a:pt x="0"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8BB54469-0412-4A4B-901E-3EB1E820DFC0}"/>
                </a:ext>
              </a:extLst>
            </p:cNvPr>
            <p:cNvSpPr>
              <a:spLocks noChangeAspect="1" noEditPoints="1" noChangeArrowheads="1" noChangeShapeType="1" noTextEdit="1"/>
            </p:cNvSpPr>
            <p:nvPr/>
          </p:nvSpPr>
          <p:spPr bwMode="auto">
            <a:xfrm>
              <a:off x="6650355" y="2927985"/>
              <a:ext cx="1306195" cy="118110"/>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30" name="Line 299">
              <a:extLst>
                <a:ext uri="{FF2B5EF4-FFF2-40B4-BE49-F238E27FC236}">
                  <a16:creationId xmlns:a16="http://schemas.microsoft.com/office/drawing/2014/main" id="{2A479EFD-1AE2-134D-9613-AAFBFC4F3477}"/>
                </a:ext>
              </a:extLst>
            </p:cNvPr>
            <p:cNvCxnSpPr>
              <a:cxnSpLocks noChangeAspect="1" noEditPoints="1" noChangeArrowheads="1" noChangeShapeType="1"/>
            </p:cNvCxnSpPr>
            <p:nvPr/>
          </p:nvCxnSpPr>
          <p:spPr bwMode="auto">
            <a:xfrm flipV="1">
              <a:off x="7303135" y="2708275"/>
              <a:ext cx="635" cy="225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1" name="Text Box 300">
              <a:extLst>
                <a:ext uri="{FF2B5EF4-FFF2-40B4-BE49-F238E27FC236}">
                  <a16:creationId xmlns:a16="http://schemas.microsoft.com/office/drawing/2014/main" id="{331A6F4B-5525-2C49-AC5A-71C5CB7BDC48}"/>
                </a:ext>
              </a:extLst>
            </p:cNvPr>
            <p:cNvSpPr txBox="1">
              <a:spLocks noChangeAspect="1" noEditPoints="1" noChangeArrowheads="1" noChangeShapeType="1" noTextEdit="1"/>
            </p:cNvSpPr>
            <p:nvPr/>
          </p:nvSpPr>
          <p:spPr bwMode="auto">
            <a:xfrm>
              <a:off x="7379970" y="3030855"/>
              <a:ext cx="1251585" cy="1017270"/>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დიდი გადამამუშავებელი საწარმოები ფასებს ხელოვნურად აღარ აგდებენ</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32" name="Text Box 303">
              <a:extLst>
                <a:ext uri="{FF2B5EF4-FFF2-40B4-BE49-F238E27FC236}">
                  <a16:creationId xmlns:a16="http://schemas.microsoft.com/office/drawing/2014/main" id="{2C355833-682D-1C46-9E40-2DECB1B0DBFF}"/>
                </a:ext>
              </a:extLst>
            </p:cNvPr>
            <p:cNvSpPr txBox="1">
              <a:spLocks noChangeAspect="1" noEditPoints="1" noChangeArrowheads="1" noChangeShapeType="1" noTextEdit="1"/>
            </p:cNvSpPr>
            <p:nvPr/>
          </p:nvSpPr>
          <p:spPr bwMode="auto">
            <a:xfrm>
              <a:off x="5949315" y="3851910"/>
              <a:ext cx="1251585" cy="66103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სახელმწიფოს გააჩნია დარგის შესაბამისი ცოდნა და ექსპერტიზა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33" name="AutoShape 305">
              <a:extLst>
                <a:ext uri="{FF2B5EF4-FFF2-40B4-BE49-F238E27FC236}">
                  <a16:creationId xmlns:a16="http://schemas.microsoft.com/office/drawing/2014/main" id="{9A5724C2-AA07-C440-B988-832153156BA4}"/>
                </a:ext>
              </a:extLst>
            </p:cNvPr>
            <p:cNvCxnSpPr>
              <a:cxnSpLocks noChangeAspect="1" noEditPoints="1" noChangeArrowheads="1" noChangeShapeType="1"/>
              <a:stCxn id="18" idx="0"/>
              <a:endCxn id="23" idx="0"/>
            </p:cNvCxnSpPr>
            <p:nvPr/>
          </p:nvCxnSpPr>
          <p:spPr bwMode="auto">
            <a:xfrm rot="16200000">
              <a:off x="3638550" y="3016885"/>
              <a:ext cx="931545" cy="742315"/>
            </a:xfrm>
            <a:prstGeom prst="bentConnector3">
              <a:avLst>
                <a:gd name="adj1" fmla="val 5003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grpSp>
      <p:sp>
        <p:nvSpPr>
          <p:cNvPr id="44" name="Title 1">
            <a:extLst>
              <a:ext uri="{FF2B5EF4-FFF2-40B4-BE49-F238E27FC236}">
                <a16:creationId xmlns:a16="http://schemas.microsoft.com/office/drawing/2014/main" id="{9383406F-99AA-604F-BB6A-8E21481F85E3}"/>
              </a:ext>
            </a:extLst>
          </p:cNvPr>
          <p:cNvSpPr txBox="1">
            <a:spLocks/>
          </p:cNvSpPr>
          <p:nvPr/>
        </p:nvSpPr>
        <p:spPr>
          <a:xfrm>
            <a:off x="1102660" y="460375"/>
            <a:ext cx="9099176"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3200" b="1" dirty="0">
                <a:latin typeface="+mn-lt"/>
              </a:rPr>
              <a:t>პრობლემის ხის გარდაქმნა გადაწყვეტის ხედ</a:t>
            </a:r>
            <a:endParaRPr lang="en-GB" altLang="en-US" sz="3200" b="1" dirty="0">
              <a:latin typeface="+mn-lt"/>
            </a:endParaRPr>
          </a:p>
        </p:txBody>
      </p:sp>
    </p:spTree>
    <p:extLst>
      <p:ext uri="{BB962C8B-B14F-4D97-AF65-F5344CB8AC3E}">
        <p14:creationId xmlns:p14="http://schemas.microsoft.com/office/powerpoint/2010/main" val="3256958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A9291-80AB-2240-831E-235ABFC6743C}"/>
              </a:ext>
            </a:extLst>
          </p:cNvPr>
          <p:cNvPicPr>
            <a:picLocks noChangeAspect="1"/>
          </p:cNvPicPr>
          <p:nvPr/>
        </p:nvPicPr>
        <p:blipFill>
          <a:blip r:embed="rId3"/>
          <a:stretch>
            <a:fillRect/>
          </a:stretch>
        </p:blipFill>
        <p:spPr>
          <a:xfrm>
            <a:off x="-4656" y="164124"/>
            <a:ext cx="12274312" cy="6506308"/>
          </a:xfrm>
          <a:prstGeom prst="rect">
            <a:avLst/>
          </a:prstGeom>
        </p:spPr>
      </p:pic>
      <p:sp>
        <p:nvSpPr>
          <p:cNvPr id="9" name="Right Arrow 8">
            <a:extLst>
              <a:ext uri="{FF2B5EF4-FFF2-40B4-BE49-F238E27FC236}">
                <a16:creationId xmlns:a16="http://schemas.microsoft.com/office/drawing/2014/main" id="{89A6CEB2-89D3-034A-B88D-1E71CADBB9A2}"/>
              </a:ext>
            </a:extLst>
          </p:cNvPr>
          <p:cNvSpPr/>
          <p:nvPr/>
        </p:nvSpPr>
        <p:spPr>
          <a:xfrm rot="10800000">
            <a:off x="9161579" y="3316932"/>
            <a:ext cx="199288" cy="251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01E7342-8F24-4D43-9374-9824AEFFCAB3}"/>
              </a:ext>
            </a:extLst>
          </p:cNvPr>
          <p:cNvSpPr/>
          <p:nvPr/>
        </p:nvSpPr>
        <p:spPr>
          <a:xfrm>
            <a:off x="907628" y="2540598"/>
            <a:ext cx="1453662" cy="75027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ამოცანა</a:t>
            </a:r>
            <a:endParaRPr lang="en-US" dirty="0"/>
          </a:p>
        </p:txBody>
      </p:sp>
      <p:sp>
        <p:nvSpPr>
          <p:cNvPr id="11" name="Rectangle 10">
            <a:extLst>
              <a:ext uri="{FF2B5EF4-FFF2-40B4-BE49-F238E27FC236}">
                <a16:creationId xmlns:a16="http://schemas.microsoft.com/office/drawing/2014/main" id="{A3752F53-08A2-004A-8C15-7EC2777793C3}"/>
              </a:ext>
            </a:extLst>
          </p:cNvPr>
          <p:cNvSpPr/>
          <p:nvPr/>
        </p:nvSpPr>
        <p:spPr>
          <a:xfrm>
            <a:off x="4583747" y="2487570"/>
            <a:ext cx="1453662" cy="75027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ამოცანა</a:t>
            </a:r>
            <a:endParaRPr lang="en-US" dirty="0"/>
          </a:p>
        </p:txBody>
      </p:sp>
      <p:sp>
        <p:nvSpPr>
          <p:cNvPr id="12" name="Rectangle 11">
            <a:extLst>
              <a:ext uri="{FF2B5EF4-FFF2-40B4-BE49-F238E27FC236}">
                <a16:creationId xmlns:a16="http://schemas.microsoft.com/office/drawing/2014/main" id="{0CF4D2ED-E87D-B146-8B99-1C7E16DAA14C}"/>
              </a:ext>
            </a:extLst>
          </p:cNvPr>
          <p:cNvSpPr/>
          <p:nvPr/>
        </p:nvSpPr>
        <p:spPr>
          <a:xfrm>
            <a:off x="8590839" y="2552701"/>
            <a:ext cx="1453662" cy="75027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ამოცანა</a:t>
            </a:r>
            <a:endParaRPr lang="en-US" dirty="0"/>
          </a:p>
        </p:txBody>
      </p:sp>
      <p:sp>
        <p:nvSpPr>
          <p:cNvPr id="13" name="Rectangle 12">
            <a:extLst>
              <a:ext uri="{FF2B5EF4-FFF2-40B4-BE49-F238E27FC236}">
                <a16:creationId xmlns:a16="http://schemas.microsoft.com/office/drawing/2014/main" id="{1ED1E345-790A-0244-9386-E1574F788D4A}"/>
              </a:ext>
            </a:extLst>
          </p:cNvPr>
          <p:cNvSpPr/>
          <p:nvPr/>
        </p:nvSpPr>
        <p:spPr>
          <a:xfrm>
            <a:off x="7680561" y="2997442"/>
            <a:ext cx="1453662" cy="75027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sz="1200" dirty="0"/>
              <a:t>გლეხების დაცვა ფასების მერყეობოსგან</a:t>
            </a:r>
            <a:endParaRPr lang="en-US" sz="1200" dirty="0"/>
          </a:p>
        </p:txBody>
      </p:sp>
      <p:sp>
        <p:nvSpPr>
          <p:cNvPr id="14" name="Rectangle 13">
            <a:extLst>
              <a:ext uri="{FF2B5EF4-FFF2-40B4-BE49-F238E27FC236}">
                <a16:creationId xmlns:a16="http://schemas.microsoft.com/office/drawing/2014/main" id="{47917094-EB7D-0D4E-A8EB-C411C5BD47F0}"/>
              </a:ext>
            </a:extLst>
          </p:cNvPr>
          <p:cNvSpPr/>
          <p:nvPr/>
        </p:nvSpPr>
        <p:spPr>
          <a:xfrm>
            <a:off x="3764564" y="2900968"/>
            <a:ext cx="1453662" cy="75027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sz="1200" dirty="0"/>
              <a:t>გლეხების საქონლის გაყიდვის ხელშეწყობა</a:t>
            </a:r>
            <a:endParaRPr lang="en-US" sz="1200" dirty="0"/>
          </a:p>
        </p:txBody>
      </p:sp>
      <p:sp>
        <p:nvSpPr>
          <p:cNvPr id="15" name="Rectangle 14">
            <a:extLst>
              <a:ext uri="{FF2B5EF4-FFF2-40B4-BE49-F238E27FC236}">
                <a16:creationId xmlns:a16="http://schemas.microsoft.com/office/drawing/2014/main" id="{A5FF7800-48A4-CE49-9CD7-FDD41E0D9B51}"/>
              </a:ext>
            </a:extLst>
          </p:cNvPr>
          <p:cNvSpPr/>
          <p:nvPr/>
        </p:nvSpPr>
        <p:spPr>
          <a:xfrm>
            <a:off x="-4656" y="3010830"/>
            <a:ext cx="1360126" cy="75027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sz="1200" dirty="0"/>
              <a:t>მოსავლიანობის გაზდა</a:t>
            </a:r>
            <a:endParaRPr lang="en-US" sz="1200" dirty="0"/>
          </a:p>
        </p:txBody>
      </p:sp>
      <p:sp>
        <p:nvSpPr>
          <p:cNvPr id="16" name="Right Arrow 15">
            <a:extLst>
              <a:ext uri="{FF2B5EF4-FFF2-40B4-BE49-F238E27FC236}">
                <a16:creationId xmlns:a16="http://schemas.microsoft.com/office/drawing/2014/main" id="{53750905-4BBD-8A4E-8BC4-F299315799B8}"/>
              </a:ext>
            </a:extLst>
          </p:cNvPr>
          <p:cNvSpPr/>
          <p:nvPr/>
        </p:nvSpPr>
        <p:spPr>
          <a:xfrm rot="10800000">
            <a:off x="5247098" y="3269656"/>
            <a:ext cx="199288" cy="251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D28A6136-D1AD-F24F-9F1E-AD1AF17D8161}"/>
              </a:ext>
            </a:extLst>
          </p:cNvPr>
          <p:cNvSpPr/>
          <p:nvPr/>
        </p:nvSpPr>
        <p:spPr>
          <a:xfrm rot="10800000">
            <a:off x="1020350" y="3348547"/>
            <a:ext cx="199288" cy="251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F258F7C-D5A6-DC41-B859-7D950B55A99D}"/>
              </a:ext>
            </a:extLst>
          </p:cNvPr>
          <p:cNvSpPr/>
          <p:nvPr/>
        </p:nvSpPr>
        <p:spPr>
          <a:xfrm>
            <a:off x="945021" y="4007807"/>
            <a:ext cx="1169995" cy="6284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19" name="Rectangle 18">
            <a:extLst>
              <a:ext uri="{FF2B5EF4-FFF2-40B4-BE49-F238E27FC236}">
                <a16:creationId xmlns:a16="http://schemas.microsoft.com/office/drawing/2014/main" id="{FE451972-4D7F-8E40-9D5A-095D5F43DA02}"/>
              </a:ext>
            </a:extLst>
          </p:cNvPr>
          <p:cNvSpPr/>
          <p:nvPr/>
        </p:nvSpPr>
        <p:spPr>
          <a:xfrm>
            <a:off x="907541" y="5164286"/>
            <a:ext cx="1207476" cy="59855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20" name="Rectangle 19">
            <a:extLst>
              <a:ext uri="{FF2B5EF4-FFF2-40B4-BE49-F238E27FC236}">
                <a16:creationId xmlns:a16="http://schemas.microsoft.com/office/drawing/2014/main" id="{F9DC3875-6210-E549-BE5F-3E25BED8177D}"/>
              </a:ext>
            </a:extLst>
          </p:cNvPr>
          <p:cNvSpPr/>
          <p:nvPr/>
        </p:nvSpPr>
        <p:spPr>
          <a:xfrm>
            <a:off x="3109984" y="3975149"/>
            <a:ext cx="1196756" cy="67169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21" name="Rectangle 20">
            <a:extLst>
              <a:ext uri="{FF2B5EF4-FFF2-40B4-BE49-F238E27FC236}">
                <a16:creationId xmlns:a16="http://schemas.microsoft.com/office/drawing/2014/main" id="{2BB75869-B8E1-664B-A452-53A48724B57F}"/>
              </a:ext>
            </a:extLst>
          </p:cNvPr>
          <p:cNvSpPr/>
          <p:nvPr/>
        </p:nvSpPr>
        <p:spPr>
          <a:xfrm>
            <a:off x="7036106" y="4083276"/>
            <a:ext cx="1262137" cy="59665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22" name="Rectangle 21">
            <a:extLst>
              <a:ext uri="{FF2B5EF4-FFF2-40B4-BE49-F238E27FC236}">
                <a16:creationId xmlns:a16="http://schemas.microsoft.com/office/drawing/2014/main" id="{FFA6B4FF-483D-6043-B962-A6CE4CABE6F1}"/>
              </a:ext>
            </a:extLst>
          </p:cNvPr>
          <p:cNvSpPr/>
          <p:nvPr/>
        </p:nvSpPr>
        <p:spPr>
          <a:xfrm>
            <a:off x="4975419" y="5108314"/>
            <a:ext cx="1154991" cy="69747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23" name="Rectangle 22">
            <a:extLst>
              <a:ext uri="{FF2B5EF4-FFF2-40B4-BE49-F238E27FC236}">
                <a16:creationId xmlns:a16="http://schemas.microsoft.com/office/drawing/2014/main" id="{80A47F45-832F-8F40-AB2E-AA3F686DE9B3}"/>
              </a:ext>
            </a:extLst>
          </p:cNvPr>
          <p:cNvSpPr/>
          <p:nvPr/>
        </p:nvSpPr>
        <p:spPr>
          <a:xfrm>
            <a:off x="4916434" y="4056960"/>
            <a:ext cx="1243153" cy="62297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24" name="Rectangle 23">
            <a:extLst>
              <a:ext uri="{FF2B5EF4-FFF2-40B4-BE49-F238E27FC236}">
                <a16:creationId xmlns:a16="http://schemas.microsoft.com/office/drawing/2014/main" id="{FD1B63B6-5EC9-ED4A-8320-D0D07F8834FB}"/>
              </a:ext>
            </a:extLst>
          </p:cNvPr>
          <p:cNvSpPr/>
          <p:nvPr/>
        </p:nvSpPr>
        <p:spPr>
          <a:xfrm>
            <a:off x="9034325" y="5145077"/>
            <a:ext cx="1214439" cy="65678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25" name="Rectangle 24">
            <a:extLst>
              <a:ext uri="{FF2B5EF4-FFF2-40B4-BE49-F238E27FC236}">
                <a16:creationId xmlns:a16="http://schemas.microsoft.com/office/drawing/2014/main" id="{4C66E92C-B530-D747-B0FD-371803C88602}"/>
              </a:ext>
            </a:extLst>
          </p:cNvPr>
          <p:cNvSpPr/>
          <p:nvPr/>
        </p:nvSpPr>
        <p:spPr>
          <a:xfrm>
            <a:off x="9034325" y="4015420"/>
            <a:ext cx="1214439" cy="64411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26" name="Rectangle 25">
            <a:extLst>
              <a:ext uri="{FF2B5EF4-FFF2-40B4-BE49-F238E27FC236}">
                <a16:creationId xmlns:a16="http://schemas.microsoft.com/office/drawing/2014/main" id="{F33E2276-BE25-0B49-9939-3C119FDB6DE3}"/>
              </a:ext>
            </a:extLst>
          </p:cNvPr>
          <p:cNvSpPr/>
          <p:nvPr/>
        </p:nvSpPr>
        <p:spPr>
          <a:xfrm>
            <a:off x="10984846" y="4083275"/>
            <a:ext cx="1207154" cy="58395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27" name="Rectangle 26">
            <a:extLst>
              <a:ext uri="{FF2B5EF4-FFF2-40B4-BE49-F238E27FC236}">
                <a16:creationId xmlns:a16="http://schemas.microsoft.com/office/drawing/2014/main" id="{720733C3-88C8-8044-98B1-B75D03803575}"/>
              </a:ext>
            </a:extLst>
          </p:cNvPr>
          <p:cNvSpPr/>
          <p:nvPr/>
        </p:nvSpPr>
        <p:spPr>
          <a:xfrm>
            <a:off x="3044972" y="5052801"/>
            <a:ext cx="1189718" cy="73271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dirty="0"/>
              <a:t>აქტივობა</a:t>
            </a:r>
            <a:endParaRPr lang="en-US" dirty="0"/>
          </a:p>
        </p:txBody>
      </p:sp>
      <p:sp>
        <p:nvSpPr>
          <p:cNvPr id="28" name="Explosion 1 27">
            <a:extLst>
              <a:ext uri="{FF2B5EF4-FFF2-40B4-BE49-F238E27FC236}">
                <a16:creationId xmlns:a16="http://schemas.microsoft.com/office/drawing/2014/main" id="{B044F89D-47AB-6944-A7E4-EE919FBE35FA}"/>
              </a:ext>
            </a:extLst>
          </p:cNvPr>
          <p:cNvSpPr/>
          <p:nvPr/>
        </p:nvSpPr>
        <p:spPr>
          <a:xfrm>
            <a:off x="5523279" y="1150529"/>
            <a:ext cx="2328111" cy="1169198"/>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600" dirty="0">
                <a:solidFill>
                  <a:srgbClr val="FF0000"/>
                </a:solidFill>
              </a:rPr>
              <a:t>მთავარი პრობლემა</a:t>
            </a:r>
            <a:endParaRPr lang="en-US" sz="1600" dirty="0">
              <a:solidFill>
                <a:srgbClr val="FF0000"/>
              </a:solidFill>
            </a:endParaRPr>
          </a:p>
        </p:txBody>
      </p:sp>
      <p:sp>
        <p:nvSpPr>
          <p:cNvPr id="35" name="Right Arrow 34">
            <a:extLst>
              <a:ext uri="{FF2B5EF4-FFF2-40B4-BE49-F238E27FC236}">
                <a16:creationId xmlns:a16="http://schemas.microsoft.com/office/drawing/2014/main" id="{1B8EF454-0937-8846-803C-6912420D891B}"/>
              </a:ext>
            </a:extLst>
          </p:cNvPr>
          <p:cNvSpPr/>
          <p:nvPr/>
        </p:nvSpPr>
        <p:spPr>
          <a:xfrm rot="5400000">
            <a:off x="10504845" y="3712293"/>
            <a:ext cx="216635" cy="5253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a:extLst>
              <a:ext uri="{FF2B5EF4-FFF2-40B4-BE49-F238E27FC236}">
                <a16:creationId xmlns:a16="http://schemas.microsoft.com/office/drawing/2014/main" id="{71B4E7DE-A007-EB47-B079-3C9D220F2D9D}"/>
              </a:ext>
            </a:extLst>
          </p:cNvPr>
          <p:cNvSpPr/>
          <p:nvPr/>
        </p:nvSpPr>
        <p:spPr>
          <a:xfrm rot="5400000">
            <a:off x="6537526" y="3647816"/>
            <a:ext cx="216635" cy="5253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a:extLst>
              <a:ext uri="{FF2B5EF4-FFF2-40B4-BE49-F238E27FC236}">
                <a16:creationId xmlns:a16="http://schemas.microsoft.com/office/drawing/2014/main" id="{AD3AFFA2-A990-8C4C-B691-4824508F8C44}"/>
              </a:ext>
            </a:extLst>
          </p:cNvPr>
          <p:cNvSpPr/>
          <p:nvPr/>
        </p:nvSpPr>
        <p:spPr>
          <a:xfrm rot="5400000">
            <a:off x="2402121" y="3686518"/>
            <a:ext cx="216635" cy="5253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741021F-1A05-F049-ABC5-E217E0EB7338}"/>
              </a:ext>
            </a:extLst>
          </p:cNvPr>
          <p:cNvSpPr/>
          <p:nvPr/>
        </p:nvSpPr>
        <p:spPr>
          <a:xfrm>
            <a:off x="445934" y="2051138"/>
            <a:ext cx="798576" cy="33451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3090022-7E27-A449-B696-E4FF1B96B10A}"/>
              </a:ext>
            </a:extLst>
          </p:cNvPr>
          <p:cNvSpPr/>
          <p:nvPr/>
        </p:nvSpPr>
        <p:spPr>
          <a:xfrm>
            <a:off x="3694464" y="2054326"/>
            <a:ext cx="798576" cy="35637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7260F7E-C1F6-8545-BE53-C6CF44CF3290}"/>
              </a:ext>
            </a:extLst>
          </p:cNvPr>
          <p:cNvSpPr/>
          <p:nvPr/>
        </p:nvSpPr>
        <p:spPr>
          <a:xfrm>
            <a:off x="8771809" y="2113680"/>
            <a:ext cx="798576" cy="3313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8DF02D8C-605C-CF48-8FE0-3135F3F695E0}"/>
              </a:ext>
            </a:extLst>
          </p:cNvPr>
          <p:cNvSpPr/>
          <p:nvPr/>
        </p:nvSpPr>
        <p:spPr>
          <a:xfrm>
            <a:off x="1040702" y="2000513"/>
            <a:ext cx="2069282" cy="1721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rgbClr val="FF0000"/>
                </a:solidFill>
              </a:rPr>
              <a:t>               პრიორიტეტი 1</a:t>
            </a:r>
            <a:endParaRPr lang="en-US" dirty="0">
              <a:solidFill>
                <a:srgbClr val="FF0000"/>
              </a:solidFill>
            </a:endParaRPr>
          </a:p>
        </p:txBody>
      </p:sp>
      <p:sp>
        <p:nvSpPr>
          <p:cNvPr id="34" name="Explosion 1 33">
            <a:extLst>
              <a:ext uri="{FF2B5EF4-FFF2-40B4-BE49-F238E27FC236}">
                <a16:creationId xmlns:a16="http://schemas.microsoft.com/office/drawing/2014/main" id="{2F84BDA1-669F-FB40-836A-EFE3BDF8A85B}"/>
              </a:ext>
            </a:extLst>
          </p:cNvPr>
          <p:cNvSpPr/>
          <p:nvPr/>
        </p:nvSpPr>
        <p:spPr>
          <a:xfrm>
            <a:off x="1851172" y="2452345"/>
            <a:ext cx="1792085" cy="834057"/>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პირცელადი მიზეზი</a:t>
            </a:r>
            <a:endParaRPr lang="en-US" sz="1200" dirty="0">
              <a:solidFill>
                <a:srgbClr val="FF0000"/>
              </a:solidFill>
            </a:endParaRPr>
          </a:p>
        </p:txBody>
      </p:sp>
      <p:sp>
        <p:nvSpPr>
          <p:cNvPr id="39" name="Explosion 1 38">
            <a:extLst>
              <a:ext uri="{FF2B5EF4-FFF2-40B4-BE49-F238E27FC236}">
                <a16:creationId xmlns:a16="http://schemas.microsoft.com/office/drawing/2014/main" id="{1FA965D6-B80C-914B-828D-A9529B4B922B}"/>
              </a:ext>
            </a:extLst>
          </p:cNvPr>
          <p:cNvSpPr/>
          <p:nvPr/>
        </p:nvSpPr>
        <p:spPr>
          <a:xfrm>
            <a:off x="5754097" y="2477230"/>
            <a:ext cx="1850400" cy="788701"/>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პირველადი მიზეზი</a:t>
            </a:r>
            <a:endParaRPr lang="en-US" sz="1100" dirty="0">
              <a:solidFill>
                <a:srgbClr val="FF0000"/>
              </a:solidFill>
            </a:endParaRPr>
          </a:p>
        </p:txBody>
      </p:sp>
      <p:sp>
        <p:nvSpPr>
          <p:cNvPr id="40" name="Explosion 1 39">
            <a:extLst>
              <a:ext uri="{FF2B5EF4-FFF2-40B4-BE49-F238E27FC236}">
                <a16:creationId xmlns:a16="http://schemas.microsoft.com/office/drawing/2014/main" id="{48A31377-2B5E-CA47-8531-A6AA9685869C}"/>
              </a:ext>
            </a:extLst>
          </p:cNvPr>
          <p:cNvSpPr/>
          <p:nvPr/>
        </p:nvSpPr>
        <p:spPr>
          <a:xfrm>
            <a:off x="9872807" y="2480206"/>
            <a:ext cx="1898669" cy="868341"/>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პირველადი მიზეზი</a:t>
            </a:r>
            <a:endParaRPr lang="en-US" sz="1100" dirty="0">
              <a:solidFill>
                <a:srgbClr val="FF0000"/>
              </a:solidFill>
            </a:endParaRPr>
          </a:p>
        </p:txBody>
      </p:sp>
      <p:sp>
        <p:nvSpPr>
          <p:cNvPr id="41" name="Explosion 1 40">
            <a:extLst>
              <a:ext uri="{FF2B5EF4-FFF2-40B4-BE49-F238E27FC236}">
                <a16:creationId xmlns:a16="http://schemas.microsoft.com/office/drawing/2014/main" id="{F7F14B6F-019B-304D-A15D-9A502707D69A}"/>
              </a:ext>
            </a:extLst>
          </p:cNvPr>
          <p:cNvSpPr/>
          <p:nvPr/>
        </p:nvSpPr>
        <p:spPr>
          <a:xfrm>
            <a:off x="1174036" y="5791029"/>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42" name="Explosion 1 41">
            <a:extLst>
              <a:ext uri="{FF2B5EF4-FFF2-40B4-BE49-F238E27FC236}">
                <a16:creationId xmlns:a16="http://schemas.microsoft.com/office/drawing/2014/main" id="{266C8D73-D121-AC41-88B5-168135AF2B28}"/>
              </a:ext>
            </a:extLst>
          </p:cNvPr>
          <p:cNvSpPr/>
          <p:nvPr/>
        </p:nvSpPr>
        <p:spPr>
          <a:xfrm>
            <a:off x="2246946" y="4667232"/>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43" name="Explosion 1 42">
            <a:extLst>
              <a:ext uri="{FF2B5EF4-FFF2-40B4-BE49-F238E27FC236}">
                <a16:creationId xmlns:a16="http://schemas.microsoft.com/office/drawing/2014/main" id="{264D2BE2-BC4A-D34A-9E64-D4E5CAD47A2D}"/>
              </a:ext>
            </a:extLst>
          </p:cNvPr>
          <p:cNvSpPr/>
          <p:nvPr/>
        </p:nvSpPr>
        <p:spPr>
          <a:xfrm>
            <a:off x="1174036" y="4674846"/>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44" name="Explosion 1 43">
            <a:extLst>
              <a:ext uri="{FF2B5EF4-FFF2-40B4-BE49-F238E27FC236}">
                <a16:creationId xmlns:a16="http://schemas.microsoft.com/office/drawing/2014/main" id="{0756D66A-04C8-E74A-9C9B-3BB3219A504D}"/>
              </a:ext>
            </a:extLst>
          </p:cNvPr>
          <p:cNvSpPr/>
          <p:nvPr/>
        </p:nvSpPr>
        <p:spPr>
          <a:xfrm>
            <a:off x="2069163" y="5410985"/>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45" name="Explosion 1 44">
            <a:extLst>
              <a:ext uri="{FF2B5EF4-FFF2-40B4-BE49-F238E27FC236}">
                <a16:creationId xmlns:a16="http://schemas.microsoft.com/office/drawing/2014/main" id="{0EF16E5B-A9ED-FA45-BE2D-F2BCE93C4F1A}"/>
              </a:ext>
            </a:extLst>
          </p:cNvPr>
          <p:cNvSpPr/>
          <p:nvPr/>
        </p:nvSpPr>
        <p:spPr>
          <a:xfrm>
            <a:off x="5266698" y="4723000"/>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46" name="Explosion 1 45">
            <a:extLst>
              <a:ext uri="{FF2B5EF4-FFF2-40B4-BE49-F238E27FC236}">
                <a16:creationId xmlns:a16="http://schemas.microsoft.com/office/drawing/2014/main" id="{60296E61-17D4-F34A-B36F-4855B98BADD4}"/>
              </a:ext>
            </a:extLst>
          </p:cNvPr>
          <p:cNvSpPr/>
          <p:nvPr/>
        </p:nvSpPr>
        <p:spPr>
          <a:xfrm>
            <a:off x="5402413" y="5748671"/>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47" name="Explosion 1 46">
            <a:extLst>
              <a:ext uri="{FF2B5EF4-FFF2-40B4-BE49-F238E27FC236}">
                <a16:creationId xmlns:a16="http://schemas.microsoft.com/office/drawing/2014/main" id="{90B9D0D5-75C9-0A43-B2B7-533FCCD4E6F9}"/>
              </a:ext>
            </a:extLst>
          </p:cNvPr>
          <p:cNvSpPr/>
          <p:nvPr/>
        </p:nvSpPr>
        <p:spPr>
          <a:xfrm>
            <a:off x="7326860" y="4742264"/>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48" name="Explosion 1 47">
            <a:extLst>
              <a:ext uri="{FF2B5EF4-FFF2-40B4-BE49-F238E27FC236}">
                <a16:creationId xmlns:a16="http://schemas.microsoft.com/office/drawing/2014/main" id="{D4DC4D92-042F-264F-92A2-8CFABF1C5075}"/>
              </a:ext>
            </a:extLst>
          </p:cNvPr>
          <p:cNvSpPr/>
          <p:nvPr/>
        </p:nvSpPr>
        <p:spPr>
          <a:xfrm>
            <a:off x="9427874" y="4677212"/>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49" name="Explosion 1 48">
            <a:extLst>
              <a:ext uri="{FF2B5EF4-FFF2-40B4-BE49-F238E27FC236}">
                <a16:creationId xmlns:a16="http://schemas.microsoft.com/office/drawing/2014/main" id="{5297B01A-5EA7-BA42-B4F8-0B0202591B5A}"/>
              </a:ext>
            </a:extLst>
          </p:cNvPr>
          <p:cNvSpPr/>
          <p:nvPr/>
        </p:nvSpPr>
        <p:spPr>
          <a:xfrm>
            <a:off x="9317670" y="5959829"/>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50" name="Explosion 1 49">
            <a:extLst>
              <a:ext uri="{FF2B5EF4-FFF2-40B4-BE49-F238E27FC236}">
                <a16:creationId xmlns:a16="http://schemas.microsoft.com/office/drawing/2014/main" id="{ABB4A8C7-825F-B241-A94B-801666DD83D9}"/>
              </a:ext>
            </a:extLst>
          </p:cNvPr>
          <p:cNvSpPr/>
          <p:nvPr/>
        </p:nvSpPr>
        <p:spPr>
          <a:xfrm>
            <a:off x="11215513" y="4967720"/>
            <a:ext cx="1130207" cy="4894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1100" dirty="0">
                <a:solidFill>
                  <a:srgbClr val="FF0000"/>
                </a:solidFill>
              </a:rPr>
              <a:t>მიზეზი</a:t>
            </a:r>
            <a:endParaRPr lang="en-US" sz="1100" dirty="0">
              <a:solidFill>
                <a:srgbClr val="FF0000"/>
              </a:solidFill>
            </a:endParaRPr>
          </a:p>
        </p:txBody>
      </p:sp>
      <p:sp>
        <p:nvSpPr>
          <p:cNvPr id="51" name="Rounded Rectangle 50">
            <a:extLst>
              <a:ext uri="{FF2B5EF4-FFF2-40B4-BE49-F238E27FC236}">
                <a16:creationId xmlns:a16="http://schemas.microsoft.com/office/drawing/2014/main" id="{BE77B535-0BD7-CD43-9064-4AF1C697E50B}"/>
              </a:ext>
            </a:extLst>
          </p:cNvPr>
          <p:cNvSpPr/>
          <p:nvPr/>
        </p:nvSpPr>
        <p:spPr>
          <a:xfrm>
            <a:off x="4289232" y="1908245"/>
            <a:ext cx="2043882" cy="411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rgbClr val="FF0000"/>
                </a:solidFill>
              </a:rPr>
              <a:t>               პრიორიტეტი 2</a:t>
            </a:r>
            <a:endParaRPr lang="en-US" dirty="0">
              <a:solidFill>
                <a:srgbClr val="FF0000"/>
              </a:solidFill>
            </a:endParaRPr>
          </a:p>
        </p:txBody>
      </p:sp>
      <p:sp>
        <p:nvSpPr>
          <p:cNvPr id="52" name="Rounded Rectangle 51">
            <a:extLst>
              <a:ext uri="{FF2B5EF4-FFF2-40B4-BE49-F238E27FC236}">
                <a16:creationId xmlns:a16="http://schemas.microsoft.com/office/drawing/2014/main" id="{A61DD55A-4B6A-D14A-BC75-C45BC0E53DCB}"/>
              </a:ext>
            </a:extLst>
          </p:cNvPr>
          <p:cNvSpPr/>
          <p:nvPr/>
        </p:nvSpPr>
        <p:spPr>
          <a:xfrm>
            <a:off x="9366577" y="1954164"/>
            <a:ext cx="2043882" cy="411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rgbClr val="FF0000"/>
                </a:solidFill>
              </a:rPr>
              <a:t>               პრიორიტეტი 3</a:t>
            </a:r>
            <a:endParaRPr lang="en-US" dirty="0">
              <a:solidFill>
                <a:srgbClr val="FF0000"/>
              </a:solidFill>
            </a:endParaRPr>
          </a:p>
        </p:txBody>
      </p:sp>
      <p:sp>
        <p:nvSpPr>
          <p:cNvPr id="53" name="Rectangle 52">
            <a:extLst>
              <a:ext uri="{FF2B5EF4-FFF2-40B4-BE49-F238E27FC236}">
                <a16:creationId xmlns:a16="http://schemas.microsoft.com/office/drawing/2014/main" id="{30E6E5C8-4808-9145-940C-C62281F67CC6}"/>
              </a:ext>
            </a:extLst>
          </p:cNvPr>
          <p:cNvSpPr/>
          <p:nvPr/>
        </p:nvSpPr>
        <p:spPr>
          <a:xfrm>
            <a:off x="6927882" y="982686"/>
            <a:ext cx="1707336" cy="9517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sz="2400" dirty="0"/>
              <a:t>მიზანი</a:t>
            </a:r>
            <a:endParaRPr lang="en-US" sz="2400" dirty="0"/>
          </a:p>
        </p:txBody>
      </p:sp>
      <p:sp>
        <p:nvSpPr>
          <p:cNvPr id="54" name="Rectangle 53">
            <a:extLst>
              <a:ext uri="{FF2B5EF4-FFF2-40B4-BE49-F238E27FC236}">
                <a16:creationId xmlns:a16="http://schemas.microsoft.com/office/drawing/2014/main" id="{908C27CB-0D42-7E4E-9D14-1762BA8B2C08}"/>
              </a:ext>
            </a:extLst>
          </p:cNvPr>
          <p:cNvSpPr/>
          <p:nvPr/>
        </p:nvSpPr>
        <p:spPr>
          <a:xfrm>
            <a:off x="8686102" y="1286190"/>
            <a:ext cx="1562662" cy="86368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ka-GE" sz="1400" dirty="0"/>
              <a:t>სოფლის მეურნეობიდან შემოსავლის გაზრდა</a:t>
            </a:r>
            <a:endParaRPr lang="en-US" sz="1400" dirty="0"/>
          </a:p>
        </p:txBody>
      </p:sp>
      <p:sp>
        <p:nvSpPr>
          <p:cNvPr id="55" name="Right Arrow 54">
            <a:extLst>
              <a:ext uri="{FF2B5EF4-FFF2-40B4-BE49-F238E27FC236}">
                <a16:creationId xmlns:a16="http://schemas.microsoft.com/office/drawing/2014/main" id="{DFD22D46-24F9-874D-9AED-EEFF6E410312}"/>
              </a:ext>
            </a:extLst>
          </p:cNvPr>
          <p:cNvSpPr/>
          <p:nvPr/>
        </p:nvSpPr>
        <p:spPr>
          <a:xfrm>
            <a:off x="8487594" y="1489477"/>
            <a:ext cx="199288" cy="251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244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5" grpId="0" animBg="1"/>
      <p:bldP spid="36" grpId="0" animBg="1"/>
      <p:bldP spid="37" grpId="0" animBg="1"/>
      <p:bldP spid="29" grpId="0" animBg="1"/>
      <p:bldP spid="30" grpId="0" animBg="1"/>
      <p:bldP spid="31" grpId="0" animBg="1"/>
      <p:bldP spid="3" grpId="0"/>
      <p:bldP spid="34"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P spid="52" grpId="0"/>
      <p:bldP spid="53" grpId="0" animBg="1"/>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024" y="692815"/>
            <a:ext cx="7886700" cy="1325563"/>
          </a:xfrm>
        </p:spPr>
        <p:txBody>
          <a:bodyPr>
            <a:normAutofit fontScale="90000"/>
          </a:bodyPr>
          <a:lstStyle/>
          <a:p>
            <a:pPr algn="ctr"/>
            <a:r>
              <a:rPr lang="ka-GE" sz="4000" b="1" dirty="0"/>
              <a:t>პოლიტიკის დაგეგმვისა და კოორდინაციის რეფორმა</a:t>
            </a:r>
            <a:br>
              <a:rPr lang="ka-GE" b="1" dirty="0">
                <a:solidFill>
                  <a:schemeClr val="accent1"/>
                </a:solidFill>
              </a:rPr>
            </a:br>
            <a:br>
              <a:rPr lang="ka-GE" dirty="0"/>
            </a:br>
            <a:r>
              <a:rPr lang="ka-GE" sz="3600" b="1" dirty="0"/>
              <a:t>პრინციპები</a:t>
            </a:r>
            <a:r>
              <a:rPr lang="ka-GE" sz="4000" b="1" dirty="0"/>
              <a:t>:</a:t>
            </a:r>
            <a:endParaRPr lang="en-US" b="1" dirty="0"/>
          </a:p>
        </p:txBody>
      </p:sp>
      <p:graphicFrame>
        <p:nvGraphicFramePr>
          <p:cNvPr id="5" name="Content Placeholder 4"/>
          <p:cNvGraphicFramePr>
            <a:graphicFrameLocks noGrp="1"/>
          </p:cNvGraphicFramePr>
          <p:nvPr>
            <p:ph idx="1"/>
          </p:nvPr>
        </p:nvGraphicFramePr>
        <p:xfrm>
          <a:off x="1202499" y="2417523"/>
          <a:ext cx="9770301" cy="4058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368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1BD37-4917-447C-9759-E1FAE983DE9A}"/>
              </a:ext>
            </a:extLst>
          </p:cNvPr>
          <p:cNvPicPr>
            <a:picLocks noChangeAspect="1"/>
          </p:cNvPicPr>
          <p:nvPr/>
        </p:nvPicPr>
        <p:blipFill>
          <a:blip r:embed="rId2"/>
          <a:stretch>
            <a:fillRect/>
          </a:stretch>
        </p:blipFill>
        <p:spPr>
          <a:xfrm>
            <a:off x="1083733" y="406400"/>
            <a:ext cx="10408355" cy="5640070"/>
          </a:xfrm>
          <a:prstGeom prst="rect">
            <a:avLst/>
          </a:prstGeom>
        </p:spPr>
      </p:pic>
    </p:spTree>
    <p:extLst>
      <p:ext uri="{BB962C8B-B14F-4D97-AF65-F5344CB8AC3E}">
        <p14:creationId xmlns:p14="http://schemas.microsoft.com/office/powerpoint/2010/main" val="2595610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4976F7-D48D-4D20-8117-0B965F28829E}"/>
              </a:ext>
            </a:extLst>
          </p:cNvPr>
          <p:cNvPicPr>
            <a:picLocks noChangeAspect="1"/>
          </p:cNvPicPr>
          <p:nvPr/>
        </p:nvPicPr>
        <p:blipFill>
          <a:blip r:embed="rId2"/>
          <a:stretch>
            <a:fillRect/>
          </a:stretch>
        </p:blipFill>
        <p:spPr>
          <a:xfrm>
            <a:off x="914400" y="462844"/>
            <a:ext cx="9906000" cy="5576006"/>
          </a:xfrm>
          <a:prstGeom prst="rect">
            <a:avLst/>
          </a:prstGeom>
        </p:spPr>
      </p:pic>
    </p:spTree>
    <p:extLst>
      <p:ext uri="{BB962C8B-B14F-4D97-AF65-F5344CB8AC3E}">
        <p14:creationId xmlns:p14="http://schemas.microsoft.com/office/powerpoint/2010/main" val="1033295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3E379-7423-4E59-ACB6-6271F50E5988}"/>
              </a:ext>
            </a:extLst>
          </p:cNvPr>
          <p:cNvPicPr>
            <a:picLocks noChangeAspect="1"/>
          </p:cNvPicPr>
          <p:nvPr/>
        </p:nvPicPr>
        <p:blipFill>
          <a:blip r:embed="rId2"/>
          <a:stretch>
            <a:fillRect/>
          </a:stretch>
        </p:blipFill>
        <p:spPr>
          <a:xfrm>
            <a:off x="880533" y="417689"/>
            <a:ext cx="9917007" cy="5678311"/>
          </a:xfrm>
          <a:prstGeom prst="rect">
            <a:avLst/>
          </a:prstGeom>
        </p:spPr>
      </p:pic>
    </p:spTree>
    <p:extLst>
      <p:ext uri="{BB962C8B-B14F-4D97-AF65-F5344CB8AC3E}">
        <p14:creationId xmlns:p14="http://schemas.microsoft.com/office/powerpoint/2010/main" val="3523625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2462" b="10191"/>
          <a:stretch/>
        </p:blipFill>
        <p:spPr>
          <a:xfrm>
            <a:off x="425303" y="756018"/>
            <a:ext cx="11360298" cy="5875079"/>
          </a:xfrm>
          <a:prstGeom prst="rect">
            <a:avLst/>
          </a:prstGeom>
        </p:spPr>
      </p:pic>
      <p:sp>
        <p:nvSpPr>
          <p:cNvPr id="2" name="Title 1"/>
          <p:cNvSpPr>
            <a:spLocks noGrp="1"/>
          </p:cNvSpPr>
          <p:nvPr>
            <p:ph type="title"/>
          </p:nvPr>
        </p:nvSpPr>
        <p:spPr>
          <a:xfrm>
            <a:off x="1661485" y="341203"/>
            <a:ext cx="7886700" cy="400418"/>
          </a:xfrm>
        </p:spPr>
        <p:txBody>
          <a:bodyPr>
            <a:normAutofit/>
          </a:bodyPr>
          <a:lstStyle/>
          <a:p>
            <a:r>
              <a:rPr lang="ka-GE" sz="2000" b="1" dirty="0"/>
              <a:t>სამოქმედო გეგმის შაბლონი</a:t>
            </a:r>
            <a:endParaRPr lang="en-US" sz="2000" b="1" dirty="0"/>
          </a:p>
        </p:txBody>
      </p:sp>
    </p:spTree>
    <p:extLst>
      <p:ext uri="{BB962C8B-B14F-4D97-AF65-F5344CB8AC3E}">
        <p14:creationId xmlns:p14="http://schemas.microsoft.com/office/powerpoint/2010/main" val="2745530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55" y="676508"/>
            <a:ext cx="10070899" cy="1624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7572" y="6505891"/>
            <a:ext cx="8644924" cy="340029"/>
          </a:xfrm>
          <a:prstGeom prst="rect">
            <a:avLst/>
          </a:prstGeom>
        </p:spPr>
        <p:txBody>
          <a:bodyPr wrap="square">
            <a:spAutoFit/>
          </a:bodyPr>
          <a:lstStyle/>
          <a:p>
            <a:pPr>
              <a:lnSpc>
                <a:spcPct val="120000"/>
              </a:lnSpc>
            </a:pPr>
            <a:r>
              <a:rPr lang="en-US" sz="1400" dirty="0">
                <a:ea typeface="Times New Roman" charset="0"/>
                <a:cs typeface="Times New Roman"/>
              </a:rPr>
              <a:t>*</a:t>
            </a:r>
            <a:r>
              <a:rPr lang="ka-GE" sz="1400" dirty="0">
                <a:ea typeface="Times New Roman" charset="0"/>
                <a:cs typeface="Times New Roman"/>
              </a:rPr>
              <a:t>წყარო: პოლიტიკის დაგეგმვის, მონიტორინგისა და შეფასების სახელმძღვანელო 2019, დანართი 2</a:t>
            </a:r>
            <a:endParaRPr lang="en-US" sz="1400" dirty="0">
              <a:ea typeface="Times New Roman" charset="0"/>
              <a:cs typeface="Times New Roman"/>
            </a:endParaRPr>
          </a:p>
        </p:txBody>
      </p:sp>
      <p:sp>
        <p:nvSpPr>
          <p:cNvPr id="7" name="TextBox 6">
            <a:extLst>
              <a:ext uri="{FF2B5EF4-FFF2-40B4-BE49-F238E27FC236}">
                <a16:creationId xmlns:a16="http://schemas.microsoft.com/office/drawing/2014/main" id="{4192E920-9742-594F-99B0-9369020CA588}"/>
              </a:ext>
            </a:extLst>
          </p:cNvPr>
          <p:cNvSpPr txBox="1"/>
          <p:nvPr/>
        </p:nvSpPr>
        <p:spPr>
          <a:xfrm>
            <a:off x="308610" y="36197"/>
            <a:ext cx="12092940" cy="523220"/>
          </a:xfrm>
          <a:prstGeom prst="rect">
            <a:avLst/>
          </a:prstGeom>
          <a:noFill/>
        </p:spPr>
        <p:txBody>
          <a:bodyPr wrap="square" rtlCol="0">
            <a:spAutoFit/>
          </a:bodyPr>
          <a:lstStyle/>
          <a:p>
            <a:pPr algn="ctr"/>
            <a:r>
              <a:rPr lang="ka-GE" sz="2800" b="1" dirty="0"/>
              <a:t>მიზნის (გავლენის), ამოცანის და აქტივობის შედეგის ინდიკატორები</a:t>
            </a:r>
            <a:endParaRPr lang="en-US" sz="2800" dirty="0"/>
          </a:p>
        </p:txBody>
      </p:sp>
      <p:graphicFrame>
        <p:nvGraphicFramePr>
          <p:cNvPr id="3" name="Table 2">
            <a:extLst>
              <a:ext uri="{FF2B5EF4-FFF2-40B4-BE49-F238E27FC236}">
                <a16:creationId xmlns:a16="http://schemas.microsoft.com/office/drawing/2014/main" id="{3FF8277C-7271-774B-8219-58A457B025BC}"/>
              </a:ext>
            </a:extLst>
          </p:cNvPr>
          <p:cNvGraphicFramePr>
            <a:graphicFrameLocks noGrp="1"/>
          </p:cNvGraphicFramePr>
          <p:nvPr/>
        </p:nvGraphicFramePr>
        <p:xfrm>
          <a:off x="657572" y="2494844"/>
          <a:ext cx="10632220" cy="4083188"/>
        </p:xfrm>
        <a:graphic>
          <a:graphicData uri="http://schemas.openxmlformats.org/drawingml/2006/table">
            <a:tbl>
              <a:tblPr firstRow="1" firstCol="1" bandRow="1">
                <a:tableStyleId>{5940675A-B579-460E-94D1-54222C63F5DA}</a:tableStyleId>
              </a:tblPr>
              <a:tblGrid>
                <a:gridCol w="3396889">
                  <a:extLst>
                    <a:ext uri="{9D8B030D-6E8A-4147-A177-3AD203B41FA5}">
                      <a16:colId xmlns:a16="http://schemas.microsoft.com/office/drawing/2014/main" val="3783198064"/>
                    </a:ext>
                  </a:extLst>
                </a:gridCol>
                <a:gridCol w="3546889">
                  <a:extLst>
                    <a:ext uri="{9D8B030D-6E8A-4147-A177-3AD203B41FA5}">
                      <a16:colId xmlns:a16="http://schemas.microsoft.com/office/drawing/2014/main" val="2365730041"/>
                    </a:ext>
                  </a:extLst>
                </a:gridCol>
                <a:gridCol w="3540639">
                  <a:extLst>
                    <a:ext uri="{9D8B030D-6E8A-4147-A177-3AD203B41FA5}">
                      <a16:colId xmlns:a16="http://schemas.microsoft.com/office/drawing/2014/main" val="3371014137"/>
                    </a:ext>
                  </a:extLst>
                </a:gridCol>
                <a:gridCol w="147803">
                  <a:extLst>
                    <a:ext uri="{9D8B030D-6E8A-4147-A177-3AD203B41FA5}">
                      <a16:colId xmlns:a16="http://schemas.microsoft.com/office/drawing/2014/main" val="931763130"/>
                    </a:ext>
                  </a:extLst>
                </a:gridCol>
              </a:tblGrid>
              <a:tr h="409723">
                <a:tc gridSpan="3">
                  <a:txBody>
                    <a:bodyPr/>
                    <a:lstStyle/>
                    <a:p>
                      <a:pPr>
                        <a:lnSpc>
                          <a:spcPct val="107000"/>
                        </a:lnSpc>
                        <a:spcAft>
                          <a:spcPts val="0"/>
                        </a:spcAft>
                      </a:pPr>
                      <a:r>
                        <a:rPr lang="ka-GE" sz="1600" b="1" dirty="0">
                          <a:effectLst/>
                        </a:rPr>
                        <a:t>განმარტებები</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n-US"/>
                    </a:p>
                  </a:txBody>
                  <a:tcPr/>
                </a:tc>
                <a:tc hMerge="1">
                  <a:txBody>
                    <a:bodyPr/>
                    <a:lstStyle/>
                    <a:p>
                      <a:endParaRPr lang="en-US"/>
                    </a:p>
                  </a:txBody>
                  <a:tcPr/>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36611345"/>
                  </a:ext>
                </a:extLst>
              </a:tr>
              <a:tr h="863124">
                <a:tc>
                  <a:txBody>
                    <a:bodyPr/>
                    <a:lstStyle/>
                    <a:p>
                      <a:pPr>
                        <a:lnSpc>
                          <a:spcPct val="107000"/>
                        </a:lnSpc>
                        <a:spcAft>
                          <a:spcPts val="0"/>
                        </a:spcAft>
                      </a:pPr>
                      <a:r>
                        <a:rPr lang="ka-GE" sz="1400" b="0" kern="1200" dirty="0">
                          <a:effectLst/>
                        </a:rPr>
                        <a:t>საქონელი</a:t>
                      </a:r>
                      <a:r>
                        <a:rPr lang="ka-GE" sz="1400" b="0" dirty="0">
                          <a:effectLst/>
                        </a:rPr>
                        <a:t> ან მომსახურება, რომელიც აქტივობის განხორციელების შედეგად მყისიერად იქმნება</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ka-GE" sz="1400" dirty="0">
                          <a:effectLst/>
                        </a:rPr>
                        <a:t>მოკლევადიანი და საშუალოვადიანი შედეგი, რომელიც აქტივობების შედეგების განხორციელების გამო დგება</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ka-GE" sz="1400" dirty="0">
                          <a:effectLst/>
                        </a:rPr>
                        <a:t>ზოგადი და გრძელვადიანი ეფექტი, რომელიც ამოცანების შედეგების მიღწევის გამო დგება</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79491640"/>
                  </a:ext>
                </a:extLst>
              </a:tr>
              <a:tr h="375472">
                <a:tc gridSpan="4">
                  <a:txBody>
                    <a:bodyPr/>
                    <a:lstStyle/>
                    <a:p>
                      <a:pPr>
                        <a:lnSpc>
                          <a:spcPct val="107000"/>
                        </a:lnSpc>
                        <a:spcAft>
                          <a:spcPts val="0"/>
                        </a:spcAft>
                      </a:pPr>
                      <a:r>
                        <a:rPr lang="ka-GE" sz="1400" b="1" dirty="0">
                          <a:effectLst/>
                        </a:rPr>
                        <a:t>მაგალითად</a:t>
                      </a:r>
                      <a:r>
                        <a:rPr lang="ka-GE"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4039536"/>
                  </a:ext>
                </a:extLst>
              </a:tr>
              <a:tr h="1769587">
                <a:tc>
                  <a:txBody>
                    <a:bodyPr/>
                    <a:lstStyle/>
                    <a:p>
                      <a:pPr>
                        <a:lnSpc>
                          <a:spcPct val="107000"/>
                        </a:lnSpc>
                        <a:spcAft>
                          <a:spcPts val="0"/>
                        </a:spcAft>
                      </a:pPr>
                      <a:r>
                        <a:rPr lang="ka-GE" sz="1200" dirty="0">
                          <a:effectLst/>
                        </a:rPr>
                        <a:t>1. შემუშავებული და დამტკიცებული სახელმწიფო „სერვის+“ სტანდარტი;</a:t>
                      </a:r>
                      <a:endParaRPr lang="en-US" sz="1200" dirty="0">
                        <a:effectLst/>
                      </a:endParaRPr>
                    </a:p>
                    <a:p>
                      <a:pPr>
                        <a:lnSpc>
                          <a:spcPct val="107000"/>
                        </a:lnSpc>
                        <a:spcAft>
                          <a:spcPts val="0"/>
                        </a:spcAft>
                      </a:pPr>
                      <a:r>
                        <a:rPr lang="ka-GE" sz="1100" dirty="0">
                          <a:effectLst/>
                        </a:rPr>
                        <a:t> </a:t>
                      </a:r>
                      <a:endParaRPr lang="en-US" sz="1100" dirty="0">
                        <a:effectLst/>
                      </a:endParaRPr>
                    </a:p>
                    <a:p>
                      <a:pPr>
                        <a:lnSpc>
                          <a:spcPct val="107000"/>
                        </a:lnSpc>
                        <a:spcAft>
                          <a:spcPts val="0"/>
                        </a:spcAft>
                      </a:pPr>
                      <a:r>
                        <a:rPr lang="ka-GE" sz="1200" dirty="0">
                          <a:effectLst/>
                        </a:rPr>
                        <a:t>2. თანამშრომლებისთვის ჩატარებული ტრენინგების რაოდენობა;</a:t>
                      </a:r>
                      <a:endParaRPr lang="en-US" sz="1200" dirty="0">
                        <a:effectLst/>
                      </a:endParaRPr>
                    </a:p>
                    <a:p>
                      <a:pPr>
                        <a:lnSpc>
                          <a:spcPct val="107000"/>
                        </a:lnSpc>
                        <a:spcAft>
                          <a:spcPts val="0"/>
                        </a:spcAft>
                      </a:pPr>
                      <a:r>
                        <a:rPr lang="ka-GE" sz="1100" dirty="0">
                          <a:effectLst/>
                        </a:rPr>
                        <a:t> </a:t>
                      </a:r>
                      <a:endParaRPr lang="en-US" sz="1100" dirty="0">
                        <a:effectLst/>
                      </a:endParaRPr>
                    </a:p>
                    <a:p>
                      <a:pPr>
                        <a:lnSpc>
                          <a:spcPct val="107000"/>
                        </a:lnSpc>
                        <a:spcAft>
                          <a:spcPts val="0"/>
                        </a:spcAft>
                      </a:pPr>
                      <a:r>
                        <a:rPr lang="ka-GE" sz="1200" dirty="0">
                          <a:effectLst/>
                        </a:rPr>
                        <a:t>3. გადამზადებული თანამშრომლების რაოდენობა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nSpc>
                          <a:spcPct val="107000"/>
                        </a:lnSpc>
                        <a:spcAft>
                          <a:spcPts val="0"/>
                        </a:spcAft>
                      </a:pPr>
                      <a:r>
                        <a:rPr lang="ka-GE" sz="1400" dirty="0">
                          <a:effectLst/>
                        </a:rPr>
                        <a:t>სახელმწიფო სერვისების წილი რომელიც შეესაბამება „სერვის+“ სტანდარტს</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nSpc>
                          <a:spcPct val="107000"/>
                        </a:lnSpc>
                        <a:spcAft>
                          <a:spcPts val="0"/>
                        </a:spcAft>
                      </a:pPr>
                      <a:r>
                        <a:rPr lang="ka-GE" sz="1400" dirty="0">
                          <a:effectLst/>
                        </a:rPr>
                        <a:t>სახელმწიფო სერვისების მომხმარებელთა კმაყოფილების დონე</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34400553"/>
                  </a:ext>
                </a:extLst>
              </a:tr>
              <a:tr h="341221">
                <a:tc gridSpan="3">
                  <a:txBody>
                    <a:bodyPr/>
                    <a:lstStyle/>
                    <a:p>
                      <a:pPr>
                        <a:lnSpc>
                          <a:spcPct val="107000"/>
                        </a:lnSpc>
                        <a:spcAft>
                          <a:spcPts val="0"/>
                        </a:spcAft>
                      </a:pPr>
                      <a:r>
                        <a:rPr lang="ka-GE" sz="1200" b="1" dirty="0">
                          <a:effectLst/>
                        </a:rPr>
                        <a:t>ინდიკატორების რეკომენდებული რაოდენობა:</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hMerge="1">
                  <a:txBody>
                    <a:bodyPr/>
                    <a:lstStyle/>
                    <a:p>
                      <a:endParaRPr lang="en-US"/>
                    </a:p>
                  </a:txBody>
                  <a:tcPr/>
                </a:tc>
                <a:tc hMerge="1">
                  <a:txBody>
                    <a:bodyPr/>
                    <a:lstStyle/>
                    <a:p>
                      <a:endParaRPr lang="en-US"/>
                    </a:p>
                  </a:txBody>
                  <a:tcPr/>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98871920"/>
                  </a:ext>
                </a:extLst>
              </a:tr>
              <a:tr h="324061">
                <a:tc>
                  <a:txBody>
                    <a:bodyPr/>
                    <a:lstStyle/>
                    <a:p>
                      <a:pPr marL="0" algn="l" defTabSz="914400" rtl="0" eaLnBrk="1" latinLnBrk="0" hangingPunct="1">
                        <a:lnSpc>
                          <a:spcPct val="107000"/>
                        </a:lnSpc>
                        <a:spcAft>
                          <a:spcPts val="0"/>
                        </a:spcAft>
                      </a:pPr>
                      <a:r>
                        <a:rPr lang="ka-GE" sz="1100" kern="1200" dirty="0">
                          <a:effectLst/>
                        </a:rPr>
                        <a:t>1 - 5</a:t>
                      </a:r>
                      <a:endParaRPr lang="en-US" sz="1100" kern="1200" dirty="0">
                        <a:solidFill>
                          <a:schemeClr val="dk1"/>
                        </a:solidFill>
                        <a:effectLst/>
                        <a:latin typeface="+mn-lt"/>
                        <a:ea typeface="+mn-ea"/>
                        <a:cs typeface="+mn-cs"/>
                      </a:endParaRPr>
                    </a:p>
                  </a:txBody>
                  <a:tcPr marL="63500" marR="63500" marT="63500" marB="63500" anchor="ctr"/>
                </a:tc>
                <a:tc>
                  <a:txBody>
                    <a:bodyPr/>
                    <a:lstStyle/>
                    <a:p>
                      <a:pPr>
                        <a:lnSpc>
                          <a:spcPct val="107000"/>
                        </a:lnSpc>
                        <a:spcAft>
                          <a:spcPts val="0"/>
                        </a:spcAft>
                      </a:pPr>
                      <a:r>
                        <a:rPr lang="ka-GE" sz="1100" dirty="0">
                          <a:effectLst/>
                        </a:rPr>
                        <a:t>1 - 3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nSpc>
                          <a:spcPct val="107000"/>
                        </a:lnSpc>
                        <a:spcAft>
                          <a:spcPts val="0"/>
                        </a:spcAft>
                      </a:pPr>
                      <a:r>
                        <a:rPr lang="ka-GE" sz="1100">
                          <a:effectLst/>
                        </a:rPr>
                        <a:t>1 - 3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2657065"/>
                  </a:ext>
                </a:extLst>
              </a:tr>
            </a:tbl>
          </a:graphicData>
        </a:graphic>
      </p:graphicFrame>
    </p:spTree>
    <p:extLst>
      <p:ext uri="{BB962C8B-B14F-4D97-AF65-F5344CB8AC3E}">
        <p14:creationId xmlns:p14="http://schemas.microsoft.com/office/powerpoint/2010/main" val="4078709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DE77733-0CF1-9D4E-AF1B-4D7E01E26874}"/>
              </a:ext>
            </a:extLst>
          </p:cNvPr>
          <p:cNvSpPr/>
          <p:nvPr/>
        </p:nvSpPr>
        <p:spPr>
          <a:xfrm>
            <a:off x="1921894" y="5165485"/>
            <a:ext cx="4540846" cy="465048"/>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sz="1600" dirty="0">
                <a:solidFill>
                  <a:schemeClr val="dk1"/>
                </a:solidFill>
              </a:rPr>
              <a:t>რა ნაბიჯების გადადგმას ვაპირებ ამოცანის შესასრულებლად</a:t>
            </a:r>
            <a:endParaRPr lang="en-GB" sz="1600" dirty="0">
              <a:solidFill>
                <a:schemeClr val="dk1"/>
              </a:solidFill>
            </a:endParaRPr>
          </a:p>
        </p:txBody>
      </p:sp>
      <p:sp>
        <p:nvSpPr>
          <p:cNvPr id="16" name="Rectangle 15">
            <a:extLst>
              <a:ext uri="{FF2B5EF4-FFF2-40B4-BE49-F238E27FC236}">
                <a16:creationId xmlns:a16="http://schemas.microsoft.com/office/drawing/2014/main" id="{F37E70F6-0A79-DA44-A298-FFCDBB47C945}"/>
              </a:ext>
            </a:extLst>
          </p:cNvPr>
          <p:cNvSpPr/>
          <p:nvPr/>
        </p:nvSpPr>
        <p:spPr>
          <a:xfrm>
            <a:off x="5318901" y="1"/>
            <a:ext cx="5436421" cy="282388"/>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ka-GE" sz="2800" dirty="0">
                <a:solidFill>
                  <a:schemeClr val="accent4">
                    <a:lumMod val="75000"/>
                  </a:schemeClr>
                </a:solidFill>
              </a:rPr>
              <a:t>მაგალითები</a:t>
            </a:r>
            <a:endParaRPr lang="en-US" dirty="0">
              <a:solidFill>
                <a:schemeClr val="accent4">
                  <a:lumMod val="75000"/>
                </a:schemeClr>
              </a:solidFill>
            </a:endParaRPr>
          </a:p>
        </p:txBody>
      </p:sp>
      <p:sp>
        <p:nvSpPr>
          <p:cNvPr id="14" name="Round Diagonal Corner Rectangle 13">
            <a:extLst>
              <a:ext uri="{FF2B5EF4-FFF2-40B4-BE49-F238E27FC236}">
                <a16:creationId xmlns:a16="http://schemas.microsoft.com/office/drawing/2014/main" id="{BDF46B8B-B057-5347-9EB2-91578E5519BB}"/>
              </a:ext>
            </a:extLst>
          </p:cNvPr>
          <p:cNvSpPr/>
          <p:nvPr/>
        </p:nvSpPr>
        <p:spPr>
          <a:xfrm>
            <a:off x="1028421" y="3610471"/>
            <a:ext cx="2978803" cy="457092"/>
          </a:xfrm>
          <a:prstGeom prst="round2Diag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2400" dirty="0"/>
              <a:t>ამოცანის შედეგები</a:t>
            </a:r>
            <a:endParaRPr lang="en-US" sz="2400" dirty="0"/>
          </a:p>
        </p:txBody>
      </p:sp>
      <p:sp>
        <p:nvSpPr>
          <p:cNvPr id="11" name="Round Diagonal Corner Rectangle 10">
            <a:extLst>
              <a:ext uri="{FF2B5EF4-FFF2-40B4-BE49-F238E27FC236}">
                <a16:creationId xmlns:a16="http://schemas.microsoft.com/office/drawing/2014/main" id="{9170B677-33AA-5D46-8E6A-F74978782009}"/>
              </a:ext>
            </a:extLst>
          </p:cNvPr>
          <p:cNvSpPr/>
          <p:nvPr/>
        </p:nvSpPr>
        <p:spPr>
          <a:xfrm>
            <a:off x="86694" y="29361"/>
            <a:ext cx="2037941" cy="555582"/>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2800" dirty="0"/>
              <a:t>მიზანი</a:t>
            </a:r>
            <a:endParaRPr lang="en-US" sz="2800" dirty="0"/>
          </a:p>
        </p:txBody>
      </p:sp>
      <p:sp>
        <p:nvSpPr>
          <p:cNvPr id="4" name="Rectangle 3">
            <a:extLst>
              <a:ext uri="{FF2B5EF4-FFF2-40B4-BE49-F238E27FC236}">
                <a16:creationId xmlns:a16="http://schemas.microsoft.com/office/drawing/2014/main" id="{CB01F33F-10F9-C840-8731-714761AABB76}"/>
              </a:ext>
            </a:extLst>
          </p:cNvPr>
          <p:cNvSpPr/>
          <p:nvPr/>
        </p:nvSpPr>
        <p:spPr>
          <a:xfrm>
            <a:off x="492867" y="584942"/>
            <a:ext cx="4001039" cy="596384"/>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ka-GE" dirty="0"/>
              <a:t>ზოგადი განცხადება იმის შესახებ, რისი მიღწევაც გსურთ</a:t>
            </a:r>
            <a:endParaRPr lang="en-US" dirty="0"/>
          </a:p>
        </p:txBody>
      </p:sp>
      <p:sp>
        <p:nvSpPr>
          <p:cNvPr id="5" name="Rectangle 4">
            <a:extLst>
              <a:ext uri="{FF2B5EF4-FFF2-40B4-BE49-F238E27FC236}">
                <a16:creationId xmlns:a16="http://schemas.microsoft.com/office/drawing/2014/main" id="{1D6C3048-3A37-3645-AEF7-886C3A2F4AF3}"/>
              </a:ext>
            </a:extLst>
          </p:cNvPr>
          <p:cNvSpPr/>
          <p:nvPr/>
        </p:nvSpPr>
        <p:spPr>
          <a:xfrm>
            <a:off x="5469214" y="434789"/>
            <a:ext cx="5436421" cy="57385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ka-GE" dirty="0"/>
              <a:t>საქართველოს მოსახლეობის ჯანმრთელობის მდგომარეობის </a:t>
            </a:r>
            <a:r>
              <a:rPr lang="ka-GE" dirty="0">
                <a:ln>
                  <a:solidFill>
                    <a:srgbClr val="FF0000"/>
                  </a:solidFill>
                </a:ln>
                <a:solidFill>
                  <a:schemeClr val="bg1"/>
                </a:solidFill>
              </a:rPr>
              <a:t>გაუმჯობესება</a:t>
            </a:r>
            <a:r>
              <a:rPr lang="en-GB" dirty="0">
                <a:solidFill>
                  <a:srgbClr val="FF0000"/>
                </a:solidFill>
              </a:rPr>
              <a:t>.</a:t>
            </a:r>
          </a:p>
        </p:txBody>
      </p:sp>
      <p:sp>
        <p:nvSpPr>
          <p:cNvPr id="6" name="Rectangle 5">
            <a:extLst>
              <a:ext uri="{FF2B5EF4-FFF2-40B4-BE49-F238E27FC236}">
                <a16:creationId xmlns:a16="http://schemas.microsoft.com/office/drawing/2014/main" id="{947A6910-2239-1D4E-815F-0925AEC8E3E4}"/>
              </a:ext>
            </a:extLst>
          </p:cNvPr>
          <p:cNvSpPr/>
          <p:nvPr/>
        </p:nvSpPr>
        <p:spPr>
          <a:xfrm>
            <a:off x="1380064" y="2914838"/>
            <a:ext cx="4089150" cy="590118"/>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ka-GE" sz="1600" dirty="0"/>
              <a:t>კონკრეტული და გაზომვადი გზები, რომლითაც მიზნის მიღწევა გსურთ</a:t>
            </a:r>
            <a:endParaRPr lang="en-US" sz="1600" dirty="0"/>
          </a:p>
        </p:txBody>
      </p:sp>
      <p:sp>
        <p:nvSpPr>
          <p:cNvPr id="7" name="Rectangle 6">
            <a:extLst>
              <a:ext uri="{FF2B5EF4-FFF2-40B4-BE49-F238E27FC236}">
                <a16:creationId xmlns:a16="http://schemas.microsoft.com/office/drawing/2014/main" id="{8BFE4206-1A6A-7B46-A139-6E33ECF325EA}"/>
              </a:ext>
            </a:extLst>
          </p:cNvPr>
          <p:cNvSpPr/>
          <p:nvPr/>
        </p:nvSpPr>
        <p:spPr>
          <a:xfrm>
            <a:off x="5901771" y="2242440"/>
            <a:ext cx="5436421" cy="998302"/>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ka-GE" dirty="0"/>
              <a:t>საქართველოს მოქალაქეების ავადობის მაჩვენებლის </a:t>
            </a:r>
            <a:r>
              <a:rPr lang="ka-GE" dirty="0">
                <a:ln>
                  <a:solidFill>
                    <a:srgbClr val="FF0000"/>
                  </a:solidFill>
                </a:ln>
                <a:solidFill>
                  <a:schemeClr val="bg1"/>
                </a:solidFill>
              </a:rPr>
              <a:t>შემცირება</a:t>
            </a:r>
            <a:r>
              <a:rPr lang="ka-GE" dirty="0"/>
              <a:t> </a:t>
            </a:r>
            <a:r>
              <a:rPr lang="en-GB" dirty="0"/>
              <a:t>x </a:t>
            </a:r>
            <a:r>
              <a:rPr lang="ka-GE" dirty="0"/>
              <a:t> პროცენტით, მომდევნო </a:t>
            </a:r>
            <a:r>
              <a:rPr lang="en-GB" dirty="0"/>
              <a:t>y </a:t>
            </a:r>
            <a:r>
              <a:rPr lang="ka-GE" dirty="0"/>
              <a:t>პერიოდის განმავლობაში</a:t>
            </a:r>
            <a:endParaRPr lang="en-GB" dirty="0"/>
          </a:p>
        </p:txBody>
      </p:sp>
      <p:sp>
        <p:nvSpPr>
          <p:cNvPr id="8" name="Rectangle 7">
            <a:extLst>
              <a:ext uri="{FF2B5EF4-FFF2-40B4-BE49-F238E27FC236}">
                <a16:creationId xmlns:a16="http://schemas.microsoft.com/office/drawing/2014/main" id="{471DA579-9FB3-C248-9D4A-20057273C407}"/>
              </a:ext>
            </a:extLst>
          </p:cNvPr>
          <p:cNvSpPr/>
          <p:nvPr/>
        </p:nvSpPr>
        <p:spPr>
          <a:xfrm>
            <a:off x="2383268" y="6127898"/>
            <a:ext cx="4540846" cy="695979"/>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sz="1600" dirty="0">
                <a:solidFill>
                  <a:schemeClr val="dk1"/>
                </a:solidFill>
              </a:rPr>
              <a:t>ზომავს იმას, თუ რამდენად არის შესრულებული კონკრეტული აქტივობა</a:t>
            </a:r>
            <a:endParaRPr lang="en-GB" sz="1600" dirty="0">
              <a:solidFill>
                <a:schemeClr val="dk1"/>
              </a:solidFill>
            </a:endParaRPr>
          </a:p>
        </p:txBody>
      </p:sp>
      <p:sp>
        <p:nvSpPr>
          <p:cNvPr id="9" name="Rectangle 8">
            <a:extLst>
              <a:ext uri="{FF2B5EF4-FFF2-40B4-BE49-F238E27FC236}">
                <a16:creationId xmlns:a16="http://schemas.microsoft.com/office/drawing/2014/main" id="{3CD40240-25FC-8B41-B7BA-25457D4DEE57}"/>
              </a:ext>
            </a:extLst>
          </p:cNvPr>
          <p:cNvSpPr/>
          <p:nvPr/>
        </p:nvSpPr>
        <p:spPr>
          <a:xfrm>
            <a:off x="6701883" y="3263361"/>
            <a:ext cx="4932143" cy="203986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214313" indent="-214313">
              <a:buFont typeface="Arial" panose="020B0604020202020204" pitchFamily="34" charset="0"/>
              <a:buChar char="•"/>
            </a:pPr>
            <a:r>
              <a:rPr lang="ka-GE" sz="1600" dirty="0"/>
              <a:t>ავადობის სტანდარტიზებული მაჩვენებლები, სქესის მიხედვით, ყველა ასაკში, შერჩეული მიზეზებით</a:t>
            </a:r>
          </a:p>
          <a:p>
            <a:pPr marL="214313" indent="-214313">
              <a:buFont typeface="Arial" panose="020B0604020202020204" pitchFamily="34" charset="0"/>
              <a:buChar char="•"/>
            </a:pPr>
            <a:r>
              <a:rPr lang="ka-GE" sz="1600" dirty="0"/>
              <a:t>სიმსუქნით დაავადებული მოსახლეობის პროცენტული მაჩვენებელი, გენდერულ ჭრილში </a:t>
            </a:r>
            <a:endParaRPr lang="en-GB" sz="1600" dirty="0"/>
          </a:p>
          <a:p>
            <a:pPr marL="214313" indent="-214313">
              <a:buFont typeface="Arial" panose="020B0604020202020204" pitchFamily="34" charset="0"/>
              <a:buChar char="•"/>
            </a:pPr>
            <a:r>
              <a:rPr lang="ka-GE" sz="1600" dirty="0"/>
              <a:t>ფსიქიკური ჯანმრთელობის პრვალენტობა</a:t>
            </a:r>
            <a:r>
              <a:rPr lang="en-GB" sz="1600" dirty="0"/>
              <a:t>, </a:t>
            </a:r>
            <a:r>
              <a:rPr lang="ka-GE" sz="1600" dirty="0"/>
              <a:t> </a:t>
            </a:r>
            <a:r>
              <a:rPr lang="en-GB" sz="1600" dirty="0"/>
              <a:t>100,000</a:t>
            </a:r>
            <a:r>
              <a:rPr lang="ka-GE" sz="1600" dirty="0"/>
              <a:t> მოსახლეზე</a:t>
            </a:r>
            <a:r>
              <a:rPr lang="en-GB" sz="1600" dirty="0"/>
              <a:t>, </a:t>
            </a:r>
            <a:r>
              <a:rPr lang="ka-GE" sz="1600" dirty="0"/>
              <a:t>სოციალური კლასის და გენდერის მიხედვით</a:t>
            </a:r>
            <a:r>
              <a:rPr lang="en-GB" dirty="0"/>
              <a:t>.</a:t>
            </a:r>
          </a:p>
        </p:txBody>
      </p:sp>
      <p:sp>
        <p:nvSpPr>
          <p:cNvPr id="15" name="Rectangle 14">
            <a:extLst>
              <a:ext uri="{FF2B5EF4-FFF2-40B4-BE49-F238E27FC236}">
                <a16:creationId xmlns:a16="http://schemas.microsoft.com/office/drawing/2014/main" id="{4F8C29D9-1839-AD4A-A558-BB8BB1DEB394}"/>
              </a:ext>
            </a:extLst>
          </p:cNvPr>
          <p:cNvSpPr/>
          <p:nvPr/>
        </p:nvSpPr>
        <p:spPr>
          <a:xfrm>
            <a:off x="6217791" y="1042768"/>
            <a:ext cx="4932143" cy="117599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214313" indent="-214313">
              <a:buFont typeface="Arial" panose="020B0604020202020204" pitchFamily="34" charset="0"/>
              <a:buChar char="•"/>
            </a:pPr>
            <a:r>
              <a:rPr lang="ka-GE" sz="1600" dirty="0"/>
              <a:t>სიცოცხლის ხანგრძლივობა, წლებით, გენდერის და სოციალური კლასის მიხედვით </a:t>
            </a:r>
          </a:p>
          <a:p>
            <a:pPr marL="214313" indent="-214313">
              <a:buFont typeface="Arial" panose="020B0604020202020204" pitchFamily="34" charset="0"/>
              <a:buChar char="•"/>
            </a:pPr>
            <a:r>
              <a:rPr lang="ka-GE" sz="1600" dirty="0"/>
              <a:t>სიკვდილიანობის სტანდარტიზებული მაჩვენებლები, სქესის მიხედვით, ყველა ასაკში, შერჩეული მიზეზებით</a:t>
            </a:r>
          </a:p>
        </p:txBody>
      </p:sp>
      <p:sp>
        <p:nvSpPr>
          <p:cNvPr id="18" name="Rectangle 17">
            <a:extLst>
              <a:ext uri="{FF2B5EF4-FFF2-40B4-BE49-F238E27FC236}">
                <a16:creationId xmlns:a16="http://schemas.microsoft.com/office/drawing/2014/main" id="{6A2F1CB2-0442-C74D-BFE4-DEB2298BED10}"/>
              </a:ext>
            </a:extLst>
          </p:cNvPr>
          <p:cNvSpPr/>
          <p:nvPr/>
        </p:nvSpPr>
        <p:spPr>
          <a:xfrm>
            <a:off x="1066920" y="1825275"/>
            <a:ext cx="4251981" cy="510234"/>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ka-GE" sz="1600" dirty="0"/>
              <a:t>ზომავს იმას, თუ რამდენად არის მიღწეული მიზანი ანუ გრძელვადიანი შედეგი</a:t>
            </a:r>
            <a:endParaRPr lang="en-US" sz="1600" dirty="0"/>
          </a:p>
        </p:txBody>
      </p:sp>
      <p:sp>
        <p:nvSpPr>
          <p:cNvPr id="13" name="Round Diagonal Corner Rectangle 12">
            <a:extLst>
              <a:ext uri="{FF2B5EF4-FFF2-40B4-BE49-F238E27FC236}">
                <a16:creationId xmlns:a16="http://schemas.microsoft.com/office/drawing/2014/main" id="{F6B639A4-EF41-354B-B493-F3AB9F57CD21}"/>
              </a:ext>
            </a:extLst>
          </p:cNvPr>
          <p:cNvSpPr/>
          <p:nvPr/>
        </p:nvSpPr>
        <p:spPr>
          <a:xfrm>
            <a:off x="354288" y="1236179"/>
            <a:ext cx="1985500" cy="486066"/>
          </a:xfrm>
          <a:prstGeom prst="round2Diag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2800" dirty="0"/>
              <a:t>გავლენა</a:t>
            </a:r>
            <a:endParaRPr lang="en-US" sz="2800" dirty="0"/>
          </a:p>
        </p:txBody>
      </p:sp>
      <p:sp>
        <p:nvSpPr>
          <p:cNvPr id="17" name="Round Diagonal Corner Rectangle 16">
            <a:extLst>
              <a:ext uri="{FF2B5EF4-FFF2-40B4-BE49-F238E27FC236}">
                <a16:creationId xmlns:a16="http://schemas.microsoft.com/office/drawing/2014/main" id="{FAE92D65-12C0-6D40-8F4E-CA3DD398D698}"/>
              </a:ext>
            </a:extLst>
          </p:cNvPr>
          <p:cNvSpPr/>
          <p:nvPr/>
        </p:nvSpPr>
        <p:spPr>
          <a:xfrm>
            <a:off x="671623" y="2397486"/>
            <a:ext cx="1977448" cy="465645"/>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2800" dirty="0"/>
              <a:t>ამოცანები</a:t>
            </a:r>
            <a:endParaRPr lang="en-US" sz="2800" dirty="0"/>
          </a:p>
        </p:txBody>
      </p:sp>
      <p:sp>
        <p:nvSpPr>
          <p:cNvPr id="20" name="Rectangle 19">
            <a:extLst>
              <a:ext uri="{FF2B5EF4-FFF2-40B4-BE49-F238E27FC236}">
                <a16:creationId xmlns:a16="http://schemas.microsoft.com/office/drawing/2014/main" id="{8BB7797B-DF66-DA47-8A70-588ADBA3AE59}"/>
              </a:ext>
            </a:extLst>
          </p:cNvPr>
          <p:cNvSpPr/>
          <p:nvPr/>
        </p:nvSpPr>
        <p:spPr>
          <a:xfrm>
            <a:off x="1656758" y="4047252"/>
            <a:ext cx="4406043" cy="722076"/>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sz="1600" dirty="0">
                <a:solidFill>
                  <a:schemeClr val="dk1"/>
                </a:solidFill>
              </a:rPr>
              <a:t>ზომავს, თუ რამდენად არის შესრულებული კონკრეტული და გაზომვადი ამოცანა </a:t>
            </a:r>
            <a:endParaRPr lang="en-GB" sz="1600" dirty="0">
              <a:solidFill>
                <a:schemeClr val="dk1"/>
              </a:solidFill>
            </a:endParaRPr>
          </a:p>
        </p:txBody>
      </p:sp>
      <p:sp>
        <p:nvSpPr>
          <p:cNvPr id="21" name="Round Diagonal Corner Rectangle 20">
            <a:extLst>
              <a:ext uri="{FF2B5EF4-FFF2-40B4-BE49-F238E27FC236}">
                <a16:creationId xmlns:a16="http://schemas.microsoft.com/office/drawing/2014/main" id="{79DEC2C5-04CE-AF4E-AA2A-CA2FC11AD0DA}"/>
              </a:ext>
            </a:extLst>
          </p:cNvPr>
          <p:cNvSpPr/>
          <p:nvPr/>
        </p:nvSpPr>
        <p:spPr>
          <a:xfrm>
            <a:off x="1785753" y="5630532"/>
            <a:ext cx="3162579" cy="457092"/>
          </a:xfrm>
          <a:prstGeom prst="round2Diag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a-GE" sz="2400" dirty="0"/>
              <a:t>აქტივობის შედეგები</a:t>
            </a:r>
            <a:endParaRPr lang="en-US" sz="2400" dirty="0"/>
          </a:p>
        </p:txBody>
      </p:sp>
      <p:sp>
        <p:nvSpPr>
          <p:cNvPr id="23" name="Rectangle 22">
            <a:extLst>
              <a:ext uri="{FF2B5EF4-FFF2-40B4-BE49-F238E27FC236}">
                <a16:creationId xmlns:a16="http://schemas.microsoft.com/office/drawing/2014/main" id="{39C85252-4F93-2644-AD6C-5409F93F92E4}"/>
              </a:ext>
            </a:extLst>
          </p:cNvPr>
          <p:cNvSpPr/>
          <p:nvPr/>
        </p:nvSpPr>
        <p:spPr>
          <a:xfrm>
            <a:off x="6920388" y="5630532"/>
            <a:ext cx="4932143" cy="1188885"/>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14313" indent="-214313">
              <a:buFont typeface="Arial" panose="020B0604020202020204" pitchFamily="34" charset="0"/>
              <a:buChar char="•"/>
            </a:pPr>
            <a:r>
              <a:rPr lang="ka-GE" sz="1600" dirty="0"/>
              <a:t>აშენებული საავადმყოფოების რაოდენობა</a:t>
            </a:r>
          </a:p>
          <a:p>
            <a:pPr marL="214313" indent="-214313">
              <a:buFont typeface="Arial" panose="020B0604020202020204" pitchFamily="34" charset="0"/>
              <a:buChar char="•"/>
            </a:pPr>
            <a:r>
              <a:rPr lang="ka-GE" sz="1600" dirty="0"/>
              <a:t>ჩატარებული ოპერაციების რაოდენობა</a:t>
            </a:r>
          </a:p>
          <a:p>
            <a:pPr marL="214313" indent="-214313">
              <a:buFont typeface="Arial" panose="020B0604020202020204" pitchFamily="34" charset="0"/>
              <a:buChar char="•"/>
            </a:pPr>
            <a:r>
              <a:rPr lang="ka-GE" sz="1600" dirty="0"/>
              <a:t>გადამზადებული ექიმების, ეთნების, პირველადი ჯანდაცვის სპეციალისტების რაოდენობა</a:t>
            </a:r>
            <a:endParaRPr lang="en-GB" dirty="0"/>
          </a:p>
        </p:txBody>
      </p:sp>
      <p:sp>
        <p:nvSpPr>
          <p:cNvPr id="24" name="Round Diagonal Corner Rectangle 23">
            <a:extLst>
              <a:ext uri="{FF2B5EF4-FFF2-40B4-BE49-F238E27FC236}">
                <a16:creationId xmlns:a16="http://schemas.microsoft.com/office/drawing/2014/main" id="{FF591C50-29B7-F445-B851-132A8E5BB1D7}"/>
              </a:ext>
            </a:extLst>
          </p:cNvPr>
          <p:cNvSpPr/>
          <p:nvPr/>
        </p:nvSpPr>
        <p:spPr>
          <a:xfrm>
            <a:off x="1374483" y="4680644"/>
            <a:ext cx="3162579" cy="457092"/>
          </a:xfrm>
          <a:prstGeom prst="round2Diag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ka-GE" sz="2400" dirty="0"/>
              <a:t>აქტივობა</a:t>
            </a:r>
            <a:endParaRPr lang="en-US" sz="2400" dirty="0"/>
          </a:p>
        </p:txBody>
      </p:sp>
      <p:sp>
        <p:nvSpPr>
          <p:cNvPr id="25" name="Rectangle 24">
            <a:extLst>
              <a:ext uri="{FF2B5EF4-FFF2-40B4-BE49-F238E27FC236}">
                <a16:creationId xmlns:a16="http://schemas.microsoft.com/office/drawing/2014/main" id="{63203617-616E-E548-80A5-04D8747B04E1}"/>
              </a:ext>
            </a:extLst>
          </p:cNvPr>
          <p:cNvSpPr/>
          <p:nvPr/>
        </p:nvSpPr>
        <p:spPr>
          <a:xfrm>
            <a:off x="6304691" y="5303230"/>
            <a:ext cx="5436421" cy="394696"/>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ka-GE" dirty="0"/>
              <a:t>კლინიკების </a:t>
            </a:r>
            <a:r>
              <a:rPr lang="ka-GE" dirty="0">
                <a:ln>
                  <a:solidFill>
                    <a:srgbClr val="FF0000"/>
                  </a:solidFill>
                </a:ln>
                <a:solidFill>
                  <a:schemeClr val="bg1"/>
                </a:solidFill>
              </a:rPr>
              <a:t>აშენება</a:t>
            </a:r>
            <a:r>
              <a:rPr lang="ka-GE" dirty="0"/>
              <a:t>; ექიმების </a:t>
            </a:r>
            <a:r>
              <a:rPr lang="ka-GE" dirty="0">
                <a:ln>
                  <a:solidFill>
                    <a:srgbClr val="FF0000"/>
                  </a:solidFill>
                </a:ln>
                <a:solidFill>
                  <a:schemeClr val="bg1"/>
                </a:solidFill>
              </a:rPr>
              <a:t>მომზადება</a:t>
            </a:r>
            <a:endParaRPr lang="ka-GE" dirty="0"/>
          </a:p>
        </p:txBody>
      </p:sp>
    </p:spTree>
    <p:extLst>
      <p:ext uri="{BB962C8B-B14F-4D97-AF65-F5344CB8AC3E}">
        <p14:creationId xmlns:p14="http://schemas.microsoft.com/office/powerpoint/2010/main" val="21213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4" grpId="0" animBg="1"/>
      <p:bldP spid="11" grpId="0" animBg="1"/>
      <p:bldP spid="4" grpId="0" animBg="1"/>
      <p:bldP spid="5" grpId="0" animBg="1"/>
      <p:bldP spid="6" grpId="0" animBg="1"/>
      <p:bldP spid="7" grpId="0" animBg="1"/>
      <p:bldP spid="8" grpId="0" animBg="1"/>
      <p:bldP spid="9" grpId="0" animBg="1"/>
      <p:bldP spid="15" grpId="0" animBg="1"/>
      <p:bldP spid="18" grpId="0" animBg="1"/>
      <p:bldP spid="13" grpId="0" animBg="1"/>
      <p:bldP spid="17" grpId="0" animBg="1"/>
      <p:bldP spid="20" grpId="0" animBg="1"/>
      <p:bldP spid="21" grpId="0" animBg="1"/>
      <p:bldP spid="23" grpId="0" animBg="1"/>
      <p:bldP spid="24"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E775-1FEE-481C-AB0C-C01982E6F5BC}"/>
              </a:ext>
            </a:extLst>
          </p:cNvPr>
          <p:cNvSpPr>
            <a:spLocks noGrp="1"/>
          </p:cNvSpPr>
          <p:nvPr>
            <p:ph type="title"/>
          </p:nvPr>
        </p:nvSpPr>
        <p:spPr>
          <a:xfrm>
            <a:off x="942392" y="365126"/>
            <a:ext cx="10411408" cy="810532"/>
          </a:xfrm>
        </p:spPr>
        <p:txBody>
          <a:bodyPr/>
          <a:lstStyle/>
          <a:p>
            <a:r>
              <a:rPr lang="ka-GE" b="1" dirty="0"/>
              <a:t>ინდიკატორები</a:t>
            </a:r>
            <a:endParaRPr lang="en-US" b="1" dirty="0"/>
          </a:p>
        </p:txBody>
      </p:sp>
      <p:graphicFrame>
        <p:nvGraphicFramePr>
          <p:cNvPr id="4" name="Table 4">
            <a:extLst>
              <a:ext uri="{FF2B5EF4-FFF2-40B4-BE49-F238E27FC236}">
                <a16:creationId xmlns:a16="http://schemas.microsoft.com/office/drawing/2014/main" id="{712733C4-66C8-4155-B7B2-BD2DBD162E8A}"/>
              </a:ext>
            </a:extLst>
          </p:cNvPr>
          <p:cNvGraphicFramePr>
            <a:graphicFrameLocks noGrp="1"/>
          </p:cNvGraphicFramePr>
          <p:nvPr>
            <p:ph idx="1"/>
          </p:nvPr>
        </p:nvGraphicFramePr>
        <p:xfrm>
          <a:off x="838200" y="1321772"/>
          <a:ext cx="11086322" cy="5587131"/>
        </p:xfrm>
        <a:graphic>
          <a:graphicData uri="http://schemas.openxmlformats.org/drawingml/2006/table">
            <a:tbl>
              <a:tblPr firstRow="1" bandRow="1">
                <a:tableStyleId>{5C22544A-7EE6-4342-B048-85BDC9FD1C3A}</a:tableStyleId>
              </a:tblPr>
              <a:tblGrid>
                <a:gridCol w="3631163">
                  <a:extLst>
                    <a:ext uri="{9D8B030D-6E8A-4147-A177-3AD203B41FA5}">
                      <a16:colId xmlns:a16="http://schemas.microsoft.com/office/drawing/2014/main" val="4136963912"/>
                    </a:ext>
                  </a:extLst>
                </a:gridCol>
                <a:gridCol w="7455159">
                  <a:extLst>
                    <a:ext uri="{9D8B030D-6E8A-4147-A177-3AD203B41FA5}">
                      <a16:colId xmlns:a16="http://schemas.microsoft.com/office/drawing/2014/main" val="3824135778"/>
                    </a:ext>
                  </a:extLst>
                </a:gridCol>
              </a:tblGrid>
              <a:tr h="314857">
                <a:tc>
                  <a:txBody>
                    <a:bodyPr/>
                    <a:lstStyle/>
                    <a:p>
                      <a:r>
                        <a:rPr lang="ka-GE" dirty="0"/>
                        <a:t>რაოდენობრივი</a:t>
                      </a:r>
                      <a:endParaRPr lang="en-US" dirty="0"/>
                    </a:p>
                  </a:txBody>
                  <a:tcPr/>
                </a:tc>
                <a:tc>
                  <a:txBody>
                    <a:bodyPr/>
                    <a:lstStyle/>
                    <a:p>
                      <a:r>
                        <a:rPr lang="ka-GE" dirty="0"/>
                        <a:t>თვისებრივი</a:t>
                      </a:r>
                      <a:endParaRPr lang="en-US" dirty="0"/>
                    </a:p>
                  </a:txBody>
                  <a:tcPr/>
                </a:tc>
                <a:extLst>
                  <a:ext uri="{0D108BD9-81ED-4DB2-BD59-A6C34878D82A}">
                    <a16:rowId xmlns:a16="http://schemas.microsoft.com/office/drawing/2014/main" val="490878760"/>
                  </a:ext>
                </a:extLst>
              </a:tr>
              <a:tr h="5221371">
                <a:tc>
                  <a:txBody>
                    <a:bodyPr/>
                    <a:lstStyle/>
                    <a:p>
                      <a:pPr marL="342900" indent="-342900">
                        <a:buFont typeface="Arial" panose="020B0604020202020204" pitchFamily="34" charset="0"/>
                        <a:buChar char="•"/>
                      </a:pPr>
                      <a:r>
                        <a:rPr lang="ka-GE" dirty="0"/>
                        <a:t>პროცენტი/წილი</a:t>
                      </a:r>
                    </a:p>
                    <a:p>
                      <a:pPr marL="342900" indent="-342900">
                        <a:buFont typeface="Arial" panose="020B0604020202020204" pitchFamily="34" charset="0"/>
                        <a:buChar char="•"/>
                      </a:pPr>
                      <a:r>
                        <a:rPr lang="ka-GE" dirty="0"/>
                        <a:t>რაოდენობა</a:t>
                      </a:r>
                    </a:p>
                    <a:p>
                      <a:pPr marL="342900" indent="-342900">
                        <a:buFont typeface="Arial" panose="020B0604020202020204" pitchFamily="34" charset="0"/>
                        <a:buChar char="•"/>
                      </a:pPr>
                      <a:r>
                        <a:rPr lang="ka-GE" dirty="0"/>
                        <a:t>პროპორცია </a:t>
                      </a:r>
                    </a:p>
                    <a:p>
                      <a:pPr marL="342900" indent="-342900">
                        <a:buFont typeface="Arial" panose="020B0604020202020204" pitchFamily="34" charset="0"/>
                        <a:buChar char="•"/>
                      </a:pPr>
                      <a:r>
                        <a:rPr lang="ka-GE" dirty="0"/>
                        <a:t>მოცულობა/მასშტაბი/სიგრძე</a:t>
                      </a:r>
                      <a:r>
                        <a:rPr lang="en-US" dirty="0"/>
                        <a:t>/</a:t>
                      </a:r>
                      <a:r>
                        <a:rPr lang="ka-GE" dirty="0"/>
                        <a:t>ზომა</a:t>
                      </a:r>
                    </a:p>
                    <a:p>
                      <a:pPr marL="342900" indent="-342900">
                        <a:buFont typeface="Arial" panose="020B0604020202020204" pitchFamily="34" charset="0"/>
                        <a:buChar char="•"/>
                      </a:pPr>
                      <a:r>
                        <a:rPr lang="ka-GE" dirty="0"/>
                        <a:t>დრო/ვადა</a:t>
                      </a:r>
                    </a:p>
                    <a:p>
                      <a:pPr marL="342900" indent="-342900">
                        <a:buFont typeface="Arial" panose="020B0604020202020204" pitchFamily="34" charset="0"/>
                        <a:buChar char="•"/>
                      </a:pPr>
                      <a:r>
                        <a:rPr lang="ka-GE" dirty="0"/>
                        <a:t>სიჩქარე</a:t>
                      </a:r>
                    </a:p>
                    <a:p>
                      <a:pPr marL="342900" indent="-342900">
                        <a:buFont typeface="Arial" panose="020B0604020202020204" pitchFamily="34" charset="0"/>
                        <a:buChar char="•"/>
                      </a:pPr>
                      <a:r>
                        <a:rPr lang="ka-GE" dirty="0"/>
                        <a:t>პერიოდულობა/სიხშირე</a:t>
                      </a:r>
                    </a:p>
                    <a:p>
                      <a:pPr marL="342900" indent="-342900">
                        <a:buFont typeface="Arial" panose="020B0604020202020204" pitchFamily="34" charset="0"/>
                        <a:buChar char="•"/>
                      </a:pPr>
                      <a:r>
                        <a:rPr lang="ka-GE" dirty="0"/>
                        <a:t>ფასი </a:t>
                      </a:r>
                    </a:p>
                    <a:p>
                      <a:pPr marL="342900" indent="-342900">
                        <a:buFont typeface="Arial" panose="020B0604020202020204" pitchFamily="34" charset="0"/>
                        <a:buChar char="•"/>
                      </a:pPr>
                      <a:r>
                        <a:rPr lang="ka-GE" dirty="0"/>
                        <a:t>ინდექსი</a:t>
                      </a:r>
                    </a:p>
                    <a:p>
                      <a:pPr marL="342900" indent="-342900">
                        <a:buFont typeface="Arial" panose="020B0604020202020204" pitchFamily="34" charset="0"/>
                        <a:buChar char="•"/>
                      </a:pPr>
                      <a:r>
                        <a:rPr lang="ka-GE" dirty="0"/>
                        <a:t>..........</a:t>
                      </a:r>
                    </a:p>
                    <a:p>
                      <a:endParaRPr lang="en-US" dirty="0"/>
                    </a:p>
                  </a:txBody>
                  <a:tcPr/>
                </a:tc>
                <a:tc>
                  <a:txBody>
                    <a:bodyPr/>
                    <a:lstStyle/>
                    <a:p>
                      <a:pPr marL="285750" indent="-285750">
                        <a:buFont typeface="Arial" panose="020B0604020202020204" pitchFamily="34" charset="0"/>
                        <a:buChar char="•"/>
                      </a:pPr>
                      <a:r>
                        <a:rPr lang="ka-GE" sz="1600" b="1" dirty="0"/>
                        <a:t>ხარისხობრივი ინდიკატორი</a:t>
                      </a:r>
                      <a:r>
                        <a:rPr lang="ka-GE" sz="1600" dirty="0"/>
                        <a:t> ზომავს ხარისხს, მოსაზრებას, აღქმებს, პროცესის ეტაპს ან სტატუსს. </a:t>
                      </a:r>
                    </a:p>
                    <a:p>
                      <a:pPr marL="285750" indent="-285750">
                        <a:buFont typeface="Arial" panose="020B0604020202020204" pitchFamily="34" charset="0"/>
                        <a:buChar char="•"/>
                      </a:pPr>
                      <a:r>
                        <a:rPr lang="ka-GE" sz="1600" dirty="0"/>
                        <a:t>ის შეიძლება გამოისახოს შემდეგი ფორმებით: </a:t>
                      </a:r>
                      <a:r>
                        <a:rPr lang="ka-GE" sz="1600" b="1" i="1" dirty="0"/>
                        <a:t>დიახ/არა, შესაბამისობა , ხარისხი, მოცულობა, დონე, შესაბამისობა, დამოკიდებულება და სხვა</a:t>
                      </a:r>
                      <a:endParaRPr lang="ka-GE" sz="1600" dirty="0"/>
                    </a:p>
                    <a:p>
                      <a:pPr marL="285750" indent="-285750">
                        <a:buFont typeface="Arial" panose="020B0604020202020204" pitchFamily="34" charset="0"/>
                        <a:buChar char="•"/>
                      </a:pPr>
                      <a:r>
                        <a:rPr lang="ka-GE" sz="1600" dirty="0"/>
                        <a:t>ასევე ის შეიძლება წარმოდგენილი იყოს </a:t>
                      </a:r>
                      <a:r>
                        <a:rPr lang="ka-GE" sz="1600" b="1" i="1" dirty="0"/>
                        <a:t>რიცხვითი ფორმით, ქულა, რეიტინგებით</a:t>
                      </a:r>
                      <a:r>
                        <a:rPr lang="ka-GE" sz="1600" dirty="0"/>
                        <a:t>. </a:t>
                      </a:r>
                    </a:p>
                    <a:p>
                      <a:pPr marL="285750" indent="-285750">
                        <a:buFont typeface="Arial" panose="020B0604020202020204" pitchFamily="34" charset="0"/>
                        <a:buChar char="•"/>
                      </a:pPr>
                      <a:r>
                        <a:rPr lang="ka-GE" sz="1600" b="1" dirty="0"/>
                        <a:t>შენიშვნა: </a:t>
                      </a:r>
                      <a:r>
                        <a:rPr lang="ka-GE" sz="1600" dirty="0"/>
                        <a:t>იმ შემთხვევაში თუკი ხარისხობრივი ინდიკატორების ამ ზემოთდასახელებული ფორმით გამოხატვა შეუძლებელია, გამოიყენეთ </a:t>
                      </a:r>
                      <a:r>
                        <a:rPr lang="ka-GE" sz="1600" dirty="0" err="1"/>
                        <a:t>ტექსტუალური</a:t>
                      </a:r>
                      <a:r>
                        <a:rPr lang="ka-GE" sz="1600" dirty="0"/>
                        <a:t> აღწერები. </a:t>
                      </a:r>
                    </a:p>
                    <a:p>
                      <a:r>
                        <a:rPr lang="ka-GE" dirty="0"/>
                        <a:t> </a:t>
                      </a:r>
                      <a:r>
                        <a:rPr lang="ka-GE" b="1" dirty="0"/>
                        <a:t>მაგალითები: </a:t>
                      </a:r>
                    </a:p>
                    <a:p>
                      <a:pPr marL="0" marR="0" lvl="0" indent="0" algn="l" defTabSz="914400" rtl="0" eaLnBrk="1" fontAlgn="auto" latinLnBrk="0" hangingPunct="1">
                        <a:lnSpc>
                          <a:spcPct val="100000"/>
                        </a:lnSpc>
                        <a:spcBef>
                          <a:spcPts val="0"/>
                        </a:spcBef>
                        <a:spcAft>
                          <a:spcPts val="0"/>
                        </a:spcAft>
                        <a:buClrTx/>
                        <a:buSzTx/>
                        <a:buFontTx/>
                        <a:buNone/>
                        <a:tabLst/>
                        <a:defRPr/>
                      </a:pPr>
                      <a:r>
                        <a:rPr lang="ka-GE" sz="1600" b="0" i="0" kern="1200" dirty="0">
                          <a:solidFill>
                            <a:schemeClr val="dk1"/>
                          </a:solidFill>
                          <a:effectLst/>
                          <a:latin typeface="+mn-lt"/>
                          <a:ea typeface="+mn-ea"/>
                          <a:cs typeface="+mn-cs"/>
                        </a:rPr>
                        <a:t>_</a:t>
                      </a:r>
                      <a:r>
                        <a:rPr lang="ka-GE" sz="1600" dirty="0"/>
                        <a:t>საქართველოში შრომითი უფლებების დაცულობის შესაბამისობის დონე შრომის საერთაშორისო სტანდარტებით გათვალისწინებულ ვალდებულებებთან  </a:t>
                      </a:r>
                    </a:p>
                    <a:p>
                      <a:pPr marL="0" marR="0" lvl="0" indent="0" algn="l" defTabSz="914400" rtl="0" eaLnBrk="1" fontAlgn="auto" latinLnBrk="0" hangingPunct="1">
                        <a:lnSpc>
                          <a:spcPct val="100000"/>
                        </a:lnSpc>
                        <a:spcBef>
                          <a:spcPts val="0"/>
                        </a:spcBef>
                        <a:spcAft>
                          <a:spcPts val="0"/>
                        </a:spcAft>
                        <a:buClrTx/>
                        <a:buSzTx/>
                        <a:buFontTx/>
                        <a:buNone/>
                        <a:tabLst/>
                        <a:defRPr/>
                      </a:pPr>
                      <a:r>
                        <a:rPr lang="ka-GE" sz="1600" dirty="0"/>
                        <a:t>_ ძალადობის ნიშნების იდენტიფიცირების დონე - შეუძლია ბავშვზე ძალადობის სამი ნიშნის იდენტიფიცირება </a:t>
                      </a:r>
                    </a:p>
                    <a:p>
                      <a:r>
                        <a:rPr lang="ka-GE" sz="1600" b="0" i="0" kern="1200" dirty="0">
                          <a:solidFill>
                            <a:schemeClr val="dk1"/>
                          </a:solidFill>
                          <a:effectLst/>
                          <a:latin typeface="+mn-lt"/>
                          <a:ea typeface="+mn-ea"/>
                          <a:cs typeface="+mn-cs"/>
                        </a:rPr>
                        <a:t>_ ადეკვატურად იყენებს დროის აღმნიშვნელ სიტყვებს: გუშინ, დღეს, ხვალ; </a:t>
                      </a:r>
                      <a:r>
                        <a:rPr lang="ka-GE" sz="1600" dirty="0"/>
                        <a:t>_ პროგრესის შეფასების ხარისხი (დაბალი, საშუალო, მაღალი)_? </a:t>
                      </a:r>
                      <a:endParaRPr lang="en-US" dirty="0"/>
                    </a:p>
                  </a:txBody>
                  <a:tcPr/>
                </a:tc>
                <a:extLst>
                  <a:ext uri="{0D108BD9-81ED-4DB2-BD59-A6C34878D82A}">
                    <a16:rowId xmlns:a16="http://schemas.microsoft.com/office/drawing/2014/main" val="388269397"/>
                  </a:ext>
                </a:extLst>
              </a:tr>
            </a:tbl>
          </a:graphicData>
        </a:graphic>
      </p:graphicFrame>
    </p:spTree>
    <p:extLst>
      <p:ext uri="{BB962C8B-B14F-4D97-AF65-F5344CB8AC3E}">
        <p14:creationId xmlns:p14="http://schemas.microsoft.com/office/powerpoint/2010/main" val="3454170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63576" y="759"/>
            <a:ext cx="6516100" cy="584775"/>
          </a:xfrm>
          <a:prstGeom prst="rect">
            <a:avLst/>
          </a:prstGeom>
          <a:noFill/>
        </p:spPr>
        <p:txBody>
          <a:bodyPr wrap="square">
            <a:spAutoFit/>
          </a:bodyPr>
          <a:lstStyle/>
          <a:p>
            <a:pPr algn="ctr"/>
            <a:r>
              <a:rPr lang="en-US" sz="3200" b="1" dirty="0">
                <a:solidFill>
                  <a:srgbClr val="000000"/>
                </a:solidFill>
                <a:cs typeface="Times New Roman" pitchFamily="18" charset="0"/>
              </a:rPr>
              <a:t>PESTLE </a:t>
            </a:r>
            <a:r>
              <a:rPr lang="ka-GE" sz="3200" b="1" dirty="0">
                <a:solidFill>
                  <a:srgbClr val="000000"/>
                </a:solidFill>
                <a:cs typeface="Times New Roman" pitchFamily="18" charset="0"/>
              </a:rPr>
              <a:t>ანალიზი </a:t>
            </a:r>
          </a:p>
        </p:txBody>
      </p:sp>
      <p:sp>
        <p:nvSpPr>
          <p:cNvPr id="2" name="TextBox 1">
            <a:extLst>
              <a:ext uri="{FF2B5EF4-FFF2-40B4-BE49-F238E27FC236}">
                <a16:creationId xmlns:a16="http://schemas.microsoft.com/office/drawing/2014/main" id="{3A8331F0-A44A-2145-A73A-E57D64AB32DD}"/>
              </a:ext>
            </a:extLst>
          </p:cNvPr>
          <p:cNvSpPr txBox="1"/>
          <p:nvPr/>
        </p:nvSpPr>
        <p:spPr>
          <a:xfrm>
            <a:off x="1058238" y="868840"/>
            <a:ext cx="10900881" cy="1631216"/>
          </a:xfrm>
          <a:prstGeom prst="rect">
            <a:avLst/>
          </a:prstGeom>
          <a:noFill/>
        </p:spPr>
        <p:txBody>
          <a:bodyPr wrap="square" rtlCol="0">
            <a:spAutoFit/>
          </a:bodyPr>
          <a:lstStyle/>
          <a:p>
            <a:pPr marL="342900" indent="-342900">
              <a:buFont typeface="+mj-lt"/>
              <a:buAutoNum type="arabicPeriod"/>
            </a:pPr>
            <a:r>
              <a:rPr lang="ka-GE" sz="2000" dirty="0"/>
              <a:t>იღებთ პრობლემა/საკითხს, რომელზეც მუშაობთ</a:t>
            </a:r>
            <a:r>
              <a:rPr lang="en-US" sz="2000" dirty="0"/>
              <a:t>. </a:t>
            </a:r>
          </a:p>
          <a:p>
            <a:pPr marL="342900" indent="-342900">
              <a:buFont typeface="+mj-lt"/>
              <a:buAutoNum type="arabicPeriod"/>
            </a:pPr>
            <a:r>
              <a:rPr lang="ka-GE" sz="2000" dirty="0"/>
              <a:t>ქვემოთ მოცემული ცხრილის საშუალებით ადგენთ არსებული სიტუაციის სავარაუდო </a:t>
            </a:r>
            <a:r>
              <a:rPr lang="ka-GE" sz="2000" b="1" dirty="0"/>
              <a:t>პოლიტიკურ, ეკონომიკურ, სოციალურ, ტექნოლოგიურ, სამართლებრივ და გარემოსდაცვით </a:t>
            </a:r>
            <a:r>
              <a:rPr lang="ka-GE" sz="2000" dirty="0"/>
              <a:t>გავლენებს/შედეგებს.</a:t>
            </a:r>
            <a:endParaRPr lang="en-US" sz="2000" dirty="0"/>
          </a:p>
          <a:p>
            <a:pPr marL="342900" indent="-342900">
              <a:buFont typeface="+mj-lt"/>
              <a:buAutoNum type="arabicPeriod"/>
            </a:pPr>
            <a:r>
              <a:rPr lang="ka-GE" sz="2000" dirty="0"/>
              <a:t>უნდა დაადგინოთ სიტუაციის როგორც </a:t>
            </a:r>
            <a:r>
              <a:rPr lang="ka-GE" sz="2000" i="1" dirty="0"/>
              <a:t>უარყოფითი</a:t>
            </a:r>
            <a:r>
              <a:rPr lang="ka-GE" sz="2000" dirty="0"/>
              <a:t>, ისე </a:t>
            </a:r>
            <a:r>
              <a:rPr lang="ka-GE" sz="2000" i="1" dirty="0"/>
              <a:t>დადებითი</a:t>
            </a:r>
            <a:r>
              <a:rPr lang="ka-GE" sz="2000" dirty="0"/>
              <a:t> შედეგები</a:t>
            </a:r>
            <a:r>
              <a:rPr lang="en-US" sz="2000" dirty="0"/>
              <a:t>.</a:t>
            </a:r>
          </a:p>
        </p:txBody>
      </p:sp>
      <p:graphicFrame>
        <p:nvGraphicFramePr>
          <p:cNvPr id="4" name="Table 3">
            <a:extLst>
              <a:ext uri="{FF2B5EF4-FFF2-40B4-BE49-F238E27FC236}">
                <a16:creationId xmlns:a16="http://schemas.microsoft.com/office/drawing/2014/main" id="{51ADB33A-B00C-F746-8EF2-5E23A8C0FC6B}"/>
              </a:ext>
            </a:extLst>
          </p:cNvPr>
          <p:cNvGraphicFramePr>
            <a:graphicFrameLocks noGrp="1"/>
          </p:cNvGraphicFramePr>
          <p:nvPr/>
        </p:nvGraphicFramePr>
        <p:xfrm>
          <a:off x="979714" y="2974499"/>
          <a:ext cx="10515600" cy="3815715"/>
        </p:xfrm>
        <a:graphic>
          <a:graphicData uri="http://schemas.openxmlformats.org/drawingml/2006/table">
            <a:tbl>
              <a:tblPr firstRow="1" firstCol="1" bandRow="1">
                <a:tableStyleId>{5A111915-BE36-4E01-A7E5-04B1672EAD32}</a:tableStyleId>
              </a:tblPr>
              <a:tblGrid>
                <a:gridCol w="2105223">
                  <a:extLst>
                    <a:ext uri="{9D8B030D-6E8A-4147-A177-3AD203B41FA5}">
                      <a16:colId xmlns:a16="http://schemas.microsoft.com/office/drawing/2014/main" val="2714956591"/>
                    </a:ext>
                  </a:extLst>
                </a:gridCol>
                <a:gridCol w="6355629">
                  <a:extLst>
                    <a:ext uri="{9D8B030D-6E8A-4147-A177-3AD203B41FA5}">
                      <a16:colId xmlns:a16="http://schemas.microsoft.com/office/drawing/2014/main" val="888925022"/>
                    </a:ext>
                  </a:extLst>
                </a:gridCol>
                <a:gridCol w="2054748">
                  <a:extLst>
                    <a:ext uri="{9D8B030D-6E8A-4147-A177-3AD203B41FA5}">
                      <a16:colId xmlns:a16="http://schemas.microsoft.com/office/drawing/2014/main" val="2602546496"/>
                    </a:ext>
                  </a:extLst>
                </a:gridCol>
              </a:tblGrid>
              <a:tr h="735330">
                <a:tc>
                  <a:txBody>
                    <a:bodyPr/>
                    <a:lstStyle/>
                    <a:p>
                      <a:pPr algn="ctr">
                        <a:spcAft>
                          <a:spcPts val="0"/>
                        </a:spcAft>
                      </a:pPr>
                      <a:r>
                        <a:rPr lang="ka-GE" sz="1800" dirty="0">
                          <a:effectLst/>
                        </a:rPr>
                        <a:t>შესაძლო უარყოფითი გავლენები</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ka-GE" sz="1800" dirty="0">
                          <a:effectLst/>
                        </a:rPr>
                        <a:t>შესაძლო დადებითი გავლენები</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200098"/>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პოლიტიკური</a:t>
                      </a:r>
                      <a:r>
                        <a:rPr lang="ka-GE" sz="1600" dirty="0">
                          <a:effectLst/>
                        </a:rPr>
                        <a:t> (მაგ., კონსენსუსის, ლეგიტიმურობის, მანდატის ხარისხი)</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289186"/>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ეკონომიკური</a:t>
                      </a:r>
                      <a:r>
                        <a:rPr lang="ka-GE" sz="1600" baseline="0" dirty="0">
                          <a:effectLst/>
                        </a:rPr>
                        <a:t> </a:t>
                      </a:r>
                      <a:r>
                        <a:rPr lang="ka-GE" sz="1600" dirty="0">
                          <a:effectLst/>
                        </a:rPr>
                        <a:t>(მაგ.,არსებული სახსრები და რესურსები სათანადოდ გამოიყენება)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160754"/>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სოციალური</a:t>
                      </a:r>
                      <a:r>
                        <a:rPr lang="ka-GE" sz="1600" dirty="0">
                          <a:effectLst/>
                        </a:rPr>
                        <a:t> (მაგალითად, მოსახლეობა, სოციალური ტენდენციები, კულტურა)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771272"/>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ტექნოლოგიური</a:t>
                      </a:r>
                      <a:r>
                        <a:rPr lang="ka-GE" sz="1600" dirty="0">
                          <a:effectLst/>
                        </a:rPr>
                        <a:t>(მაგ., ტექნიკური შესაძლებლობები, ახალი ტექნოლოგიები)</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116074"/>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სამართლებრივი</a:t>
                      </a:r>
                      <a:r>
                        <a:rPr lang="ka-GE" sz="1600" dirty="0">
                          <a:effectLst/>
                        </a:rPr>
                        <a:t> (მაგ. საკანონმდებლო და მარეგულირებელი გარემო, სტანდარტები და აღსრულება)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263488"/>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გარემოსდაცვითი</a:t>
                      </a:r>
                      <a:r>
                        <a:rPr lang="ka-GE" sz="1600" dirty="0">
                          <a:effectLst/>
                        </a:rPr>
                        <a:t> (მაგ. რესურსების მდგრადი გამოყენება, მდგრადი თემების ფორმირება)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2425804"/>
                  </a:ext>
                </a:extLst>
              </a:tr>
            </a:tbl>
          </a:graphicData>
        </a:graphic>
      </p:graphicFrame>
    </p:spTree>
    <p:extLst>
      <p:ext uri="{BB962C8B-B14F-4D97-AF65-F5344CB8AC3E}">
        <p14:creationId xmlns:p14="http://schemas.microsoft.com/office/powerpoint/2010/main" val="2264937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D893084-AA6B-F943-B788-ED2A830FCBBA}"/>
              </a:ext>
            </a:extLst>
          </p:cNvPr>
          <p:cNvGraphicFramePr>
            <a:graphicFrameLocks noGrp="1"/>
          </p:cNvGraphicFramePr>
          <p:nvPr>
            <p:extLst>
              <p:ext uri="{D42A27DB-BD31-4B8C-83A1-F6EECF244321}">
                <p14:modId xmlns:p14="http://schemas.microsoft.com/office/powerpoint/2010/main" val="2809530757"/>
              </p:ext>
            </p:extLst>
          </p:nvPr>
        </p:nvGraphicFramePr>
        <p:xfrm>
          <a:off x="404446" y="594990"/>
          <a:ext cx="11430000" cy="6229807"/>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1480107404"/>
                    </a:ext>
                  </a:extLst>
                </a:gridCol>
                <a:gridCol w="3810000">
                  <a:extLst>
                    <a:ext uri="{9D8B030D-6E8A-4147-A177-3AD203B41FA5}">
                      <a16:colId xmlns:a16="http://schemas.microsoft.com/office/drawing/2014/main" val="831568476"/>
                    </a:ext>
                  </a:extLst>
                </a:gridCol>
                <a:gridCol w="3810000">
                  <a:extLst>
                    <a:ext uri="{9D8B030D-6E8A-4147-A177-3AD203B41FA5}">
                      <a16:colId xmlns:a16="http://schemas.microsoft.com/office/drawing/2014/main" val="2954132014"/>
                    </a:ext>
                  </a:extLst>
                </a:gridCol>
              </a:tblGrid>
              <a:tr h="3584787">
                <a:tc>
                  <a:txBody>
                    <a:bodyPr/>
                    <a:lstStyle/>
                    <a:p>
                      <a:endParaRPr lang="ka-GE" dirty="0"/>
                    </a:p>
                    <a:p>
                      <a:endParaRPr lang="ka-GE" dirty="0"/>
                    </a:p>
                    <a:p>
                      <a:pPr marL="285750" indent="-285750">
                        <a:buFontTx/>
                        <a:buChar char="-"/>
                      </a:pPr>
                      <a:r>
                        <a:rPr lang="ka-GE" dirty="0"/>
                        <a:t>მოახლოებული არჩევნები </a:t>
                      </a:r>
                    </a:p>
                    <a:p>
                      <a:pPr marL="285750" indent="-285750">
                        <a:buFontTx/>
                        <a:buChar char="-"/>
                      </a:pPr>
                      <a:r>
                        <a:rPr lang="ka-GE" dirty="0"/>
                        <a:t>მოქალაქეების ზეწოლა</a:t>
                      </a:r>
                    </a:p>
                    <a:p>
                      <a:pPr marL="285750" indent="-285750">
                        <a:buFontTx/>
                        <a:buChar char="-"/>
                      </a:pPr>
                      <a:r>
                        <a:rPr lang="ka-GE" dirty="0"/>
                        <a:t>ძლიერი მედიის, </a:t>
                      </a:r>
                      <a:r>
                        <a:rPr lang="en-US" dirty="0"/>
                        <a:t>NGO-</a:t>
                      </a:r>
                      <a:r>
                        <a:rPr lang="ka-GE" dirty="0"/>
                        <a:t>ების და ოპოზიციური ჯგუფების კრიტიკა</a:t>
                      </a:r>
                    </a:p>
                    <a:p>
                      <a:pPr marL="285750" indent="-285750">
                        <a:buFontTx/>
                        <a:buChar char="-"/>
                      </a:pPr>
                      <a:r>
                        <a:rPr lang="ka-GE" dirty="0"/>
                        <a:t>ბანკების და ონლაინ საცალო კომპანიების ლობიზმი რეგულაციების წინააღმდეგ</a:t>
                      </a:r>
                    </a:p>
                    <a:p>
                      <a:pPr marL="285750" indent="-285750">
                        <a:buFontTx/>
                        <a:buChar char="-"/>
                      </a:pPr>
                      <a:endParaRPr lang="ka-GE" dirty="0"/>
                    </a:p>
                    <a:p>
                      <a:endParaRPr lang="ka-GE" dirty="0"/>
                    </a:p>
                    <a:p>
                      <a:endParaRPr lang="ka-GE" dirty="0"/>
                    </a:p>
                  </a:txBody>
                  <a:tcPr/>
                </a:tc>
                <a:tc>
                  <a:txBody>
                    <a:bodyPr/>
                    <a:lstStyle/>
                    <a:p>
                      <a:endParaRPr lang="ka-GE" dirty="0"/>
                    </a:p>
                    <a:p>
                      <a:endParaRPr lang="ka-GE" dirty="0"/>
                    </a:p>
                    <a:p>
                      <a:pPr marL="285750" indent="-285750">
                        <a:buFontTx/>
                        <a:buChar char="-"/>
                      </a:pPr>
                      <a:r>
                        <a:rPr lang="ka-GE" dirty="0"/>
                        <a:t>მზარდი საბანკო ონლაინ გადარიცხვები </a:t>
                      </a:r>
                    </a:p>
                    <a:p>
                      <a:pPr marL="285750" indent="-285750">
                        <a:buFontTx/>
                        <a:buChar char="-"/>
                      </a:pPr>
                      <a:r>
                        <a:rPr lang="ka-GE" dirty="0"/>
                        <a:t>ონლაინ საცალო კომპანიების მზარდი რაოდენობა</a:t>
                      </a:r>
                    </a:p>
                    <a:p>
                      <a:pPr marL="285750" indent="-285750">
                        <a:buFontTx/>
                        <a:buChar char="-"/>
                      </a:pPr>
                      <a:r>
                        <a:rPr lang="ka-GE" dirty="0"/>
                        <a:t>რამდენიმე ასეულობით მილიონი ზარალი მოქალაქეებზე, საბანკო და სადაზღვევო სექტორზე</a:t>
                      </a:r>
                    </a:p>
                    <a:p>
                      <a:pPr marL="285750" indent="-285750">
                        <a:buFontTx/>
                        <a:buChar char="-"/>
                      </a:pPr>
                      <a:r>
                        <a:rPr lang="ka-GE" dirty="0"/>
                        <a:t>შსს-ის შეზღუდული ფინანსური რესურსები</a:t>
                      </a:r>
                    </a:p>
                    <a:p>
                      <a:endParaRPr lang="en-US" dirty="0"/>
                    </a:p>
                  </a:txBody>
                  <a:tcPr/>
                </a:tc>
                <a:tc>
                  <a:txBody>
                    <a:bodyPr/>
                    <a:lstStyle/>
                    <a:p>
                      <a:endParaRPr lang="ka-GE" dirty="0"/>
                    </a:p>
                    <a:p>
                      <a:endParaRPr lang="ka-GE"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მოსახლეობის მზარდი ინტერნეტიზაცია</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პოლიციასთან თანამშრომლობის დაბალი დონეზე</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მოქალაქეების და კომპანიების დაბალი ცნობიერება და კიბერ-ჰიგიენა</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ka-GE" dirty="0"/>
                    </a:p>
                    <a:p>
                      <a:endParaRPr lang="en-US" dirty="0"/>
                    </a:p>
                  </a:txBody>
                  <a:tcPr/>
                </a:tc>
                <a:extLst>
                  <a:ext uri="{0D108BD9-81ED-4DB2-BD59-A6C34878D82A}">
                    <a16:rowId xmlns:a16="http://schemas.microsoft.com/office/drawing/2014/main" val="630230104"/>
                  </a:ext>
                </a:extLst>
              </a:tr>
              <a:tr h="2572207">
                <a:tc>
                  <a:txBody>
                    <a:bodyPr/>
                    <a:lstStyle/>
                    <a:p>
                      <a:endParaRPr lang="ka-GE" dirty="0"/>
                    </a:p>
                    <a:p>
                      <a:pPr marL="285750" indent="-285750">
                        <a:buFontTx/>
                        <a:buChar char="-"/>
                      </a:pPr>
                      <a:r>
                        <a:rPr lang="ka-GE" sz="1800" b="0" i="0" kern="1200" dirty="0">
                          <a:solidFill>
                            <a:schemeClr val="tx1"/>
                          </a:solidFill>
                          <a:effectLst/>
                          <a:latin typeface="+mn-lt"/>
                          <a:ea typeface="+mn-ea"/>
                          <a:cs typeface="+mn-cs"/>
                        </a:rPr>
                        <a:t>ფიშინგ</a:t>
                      </a:r>
                      <a:r>
                        <a:rPr lang="en-US" sz="1800" b="0" i="0" kern="1200" dirty="0">
                          <a:solidFill>
                            <a:schemeClr val="tx1"/>
                          </a:solidFill>
                          <a:effectLst/>
                          <a:latin typeface="+mn-lt"/>
                          <a:ea typeface="+mn-ea"/>
                          <a:cs typeface="+mn-cs"/>
                        </a:rPr>
                        <a:t>/</a:t>
                      </a:r>
                      <a:r>
                        <a:rPr lang="en-US" dirty="0"/>
                        <a:t>Phishing</a:t>
                      </a:r>
                      <a:r>
                        <a:rPr lang="ka-GE" dirty="0"/>
                        <a:t>-ის, სპამის და სხვა კიბერ თაღლითობის გზების გავრცელება</a:t>
                      </a:r>
                    </a:p>
                    <a:p>
                      <a:pPr marL="285750" indent="-285750">
                        <a:buFontTx/>
                        <a:buChar char="-"/>
                      </a:pPr>
                      <a:r>
                        <a:rPr lang="ka-GE" dirty="0"/>
                        <a:t>დამნაშავეების ტექნიკურად იდენტიფიცირება რთულია</a:t>
                      </a:r>
                    </a:p>
                    <a:p>
                      <a:pPr marL="285750" indent="-285750">
                        <a:buFontTx/>
                        <a:buChar char="-"/>
                      </a:pPr>
                      <a:r>
                        <a:rPr lang="ka-GE" dirty="0"/>
                        <a:t>შსს-ის შეზღუდული კიბერ-შესაძლებლობები</a:t>
                      </a:r>
                      <a:endParaRPr lang="en-US" dirty="0"/>
                    </a:p>
                  </a:txBody>
                  <a:tcPr/>
                </a:tc>
                <a:tc>
                  <a:txBody>
                    <a:bodyPr/>
                    <a:lstStyle/>
                    <a:p>
                      <a:endParaRPr lang="ka-GE" dirty="0"/>
                    </a:p>
                    <a:p>
                      <a:pPr marL="285750" indent="-285750">
                        <a:buFontTx/>
                        <a:buChar char="-"/>
                      </a:pPr>
                      <a:r>
                        <a:rPr lang="ka-GE" dirty="0"/>
                        <a:t>შსს-ის უფრო ფართო უფლებამოსილება კონფლიქტშია პირად მონაცემების კანონთან</a:t>
                      </a:r>
                    </a:p>
                    <a:p>
                      <a:pPr marL="285750" indent="-285750">
                        <a:buFontTx/>
                        <a:buChar char="-"/>
                      </a:pPr>
                      <a:r>
                        <a:rPr lang="ka-GE" dirty="0"/>
                        <a:t>ვისი პასუხისმგებლობა უნდა დადგეს - კომპანიის თუ ბანკის?</a:t>
                      </a:r>
                    </a:p>
                    <a:p>
                      <a:pPr marL="285750" indent="-285750">
                        <a:buFontTx/>
                        <a:buChar char="-"/>
                      </a:pPr>
                      <a:r>
                        <a:rPr lang="ka-GE" dirty="0"/>
                        <a:t>სხვისი პირადი მონაცემების გამოყენება დაუცველია</a:t>
                      </a:r>
                    </a:p>
                  </a:txBody>
                  <a:tcPr/>
                </a:tc>
                <a:tc>
                  <a:txBody>
                    <a:bodyPr/>
                    <a:lstStyle/>
                    <a:p>
                      <a:endParaRPr lang="ka-GE" dirty="0"/>
                    </a:p>
                    <a:p>
                      <a:pPr marL="285750" indent="-285750">
                        <a:buFontTx/>
                        <a:buChar char="-"/>
                      </a:pPr>
                      <a:r>
                        <a:rPr lang="ka-GE" dirty="0"/>
                        <a:t>ონლაინ ტრანზაქციების შეზღუდვა გაზრდის ოფლაინ ტრანზაქციებზე მოთხოვნას</a:t>
                      </a:r>
                    </a:p>
                    <a:p>
                      <a:pPr marL="285750" indent="-285750">
                        <a:buFontTx/>
                        <a:buChar char="-"/>
                      </a:pPr>
                      <a:r>
                        <a:rPr lang="ka-GE" dirty="0"/>
                        <a:t>გაიზრდება ტრანსპორტით გამონაბოლქვი და ზეწოლა საზოგადოებრივ ინფრასტრუქტურაზე</a:t>
                      </a:r>
                    </a:p>
                    <a:p>
                      <a:pPr marL="285750" indent="-285750">
                        <a:buFontTx/>
                        <a:buChar char="-"/>
                      </a:pPr>
                      <a:endParaRPr lang="ka-GE" dirty="0"/>
                    </a:p>
                  </a:txBody>
                  <a:tcPr/>
                </a:tc>
                <a:extLst>
                  <a:ext uri="{0D108BD9-81ED-4DB2-BD59-A6C34878D82A}">
                    <a16:rowId xmlns:a16="http://schemas.microsoft.com/office/drawing/2014/main" val="2020277691"/>
                  </a:ext>
                </a:extLst>
              </a:tr>
            </a:tbl>
          </a:graphicData>
        </a:graphic>
      </p:graphicFrame>
      <p:sp>
        <p:nvSpPr>
          <p:cNvPr id="5" name="Rectangle 4">
            <a:extLst>
              <a:ext uri="{FF2B5EF4-FFF2-40B4-BE49-F238E27FC236}">
                <a16:creationId xmlns:a16="http://schemas.microsoft.com/office/drawing/2014/main" id="{01FA6237-3AFE-F741-91FE-7A5209636F46}"/>
              </a:ext>
            </a:extLst>
          </p:cNvPr>
          <p:cNvSpPr/>
          <p:nvPr/>
        </p:nvSpPr>
        <p:spPr>
          <a:xfrm>
            <a:off x="685800" y="737252"/>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FF0000"/>
                </a:solidFill>
              </a:rPr>
              <a:t>პოლიტიკური</a:t>
            </a:r>
            <a:endParaRPr lang="en-US" b="1" dirty="0">
              <a:solidFill>
                <a:srgbClr val="FF0000"/>
              </a:solidFill>
            </a:endParaRPr>
          </a:p>
        </p:txBody>
      </p:sp>
      <p:sp>
        <p:nvSpPr>
          <p:cNvPr id="7" name="Rectangle 6">
            <a:extLst>
              <a:ext uri="{FF2B5EF4-FFF2-40B4-BE49-F238E27FC236}">
                <a16:creationId xmlns:a16="http://schemas.microsoft.com/office/drawing/2014/main" id="{4F87B0B7-3B25-5244-AA8F-0FA21F498160}"/>
              </a:ext>
            </a:extLst>
          </p:cNvPr>
          <p:cNvSpPr/>
          <p:nvPr/>
        </p:nvSpPr>
        <p:spPr>
          <a:xfrm>
            <a:off x="4390294" y="74897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1">
                    <a:lumMod val="60000"/>
                    <a:lumOff val="40000"/>
                  </a:schemeClr>
                </a:solidFill>
              </a:rPr>
              <a:t>ეკონომიკური</a:t>
            </a:r>
            <a:r>
              <a:rPr lang="ka-GE" b="1" dirty="0">
                <a:solidFill>
                  <a:schemeClr val="accent1">
                    <a:lumMod val="60000"/>
                    <a:lumOff val="40000"/>
                  </a:schemeClr>
                </a:solidFill>
              </a:rPr>
              <a:t> </a:t>
            </a:r>
            <a:endParaRPr lang="en-US" b="1" dirty="0">
              <a:solidFill>
                <a:schemeClr val="accent1">
                  <a:lumMod val="60000"/>
                  <a:lumOff val="40000"/>
                </a:schemeClr>
              </a:solidFill>
            </a:endParaRPr>
          </a:p>
        </p:txBody>
      </p:sp>
      <p:sp>
        <p:nvSpPr>
          <p:cNvPr id="8" name="Rectangle 7">
            <a:extLst>
              <a:ext uri="{FF2B5EF4-FFF2-40B4-BE49-F238E27FC236}">
                <a16:creationId xmlns:a16="http://schemas.microsoft.com/office/drawing/2014/main" id="{154B4F3E-6A84-B147-8658-8FBEBAF08473}"/>
              </a:ext>
            </a:extLst>
          </p:cNvPr>
          <p:cNvSpPr/>
          <p:nvPr/>
        </p:nvSpPr>
        <p:spPr>
          <a:xfrm>
            <a:off x="8200295" y="766560"/>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4">
                    <a:lumMod val="75000"/>
                  </a:schemeClr>
                </a:solidFill>
              </a:rPr>
              <a:t>სოციალური</a:t>
            </a:r>
            <a:endParaRPr lang="en-US" b="1" dirty="0">
              <a:solidFill>
                <a:schemeClr val="accent4">
                  <a:lumMod val="75000"/>
                </a:schemeClr>
              </a:solidFill>
            </a:endParaRPr>
          </a:p>
        </p:txBody>
      </p:sp>
      <p:sp>
        <p:nvSpPr>
          <p:cNvPr id="9" name="Rectangle 8">
            <a:extLst>
              <a:ext uri="{FF2B5EF4-FFF2-40B4-BE49-F238E27FC236}">
                <a16:creationId xmlns:a16="http://schemas.microsoft.com/office/drawing/2014/main" id="{C5B99EC8-E033-C04F-9402-20CBBE893863}"/>
              </a:ext>
            </a:extLst>
          </p:cNvPr>
          <p:cNvSpPr/>
          <p:nvPr/>
        </p:nvSpPr>
        <p:spPr>
          <a:xfrm>
            <a:off x="726233" y="397686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2">
                    <a:lumMod val="75000"/>
                  </a:schemeClr>
                </a:solidFill>
              </a:rPr>
              <a:t>ტექნოლოგიური</a:t>
            </a:r>
            <a:endParaRPr lang="en-US" b="1" dirty="0">
              <a:solidFill>
                <a:schemeClr val="accent2">
                  <a:lumMod val="75000"/>
                </a:schemeClr>
              </a:solidFill>
            </a:endParaRPr>
          </a:p>
        </p:txBody>
      </p:sp>
      <p:sp>
        <p:nvSpPr>
          <p:cNvPr id="11" name="Rectangle 10">
            <a:extLst>
              <a:ext uri="{FF2B5EF4-FFF2-40B4-BE49-F238E27FC236}">
                <a16:creationId xmlns:a16="http://schemas.microsoft.com/office/drawing/2014/main" id="{B687A59B-FB56-4F45-A60D-30CBBC6A7436}"/>
              </a:ext>
            </a:extLst>
          </p:cNvPr>
          <p:cNvSpPr/>
          <p:nvPr/>
        </p:nvSpPr>
        <p:spPr>
          <a:xfrm>
            <a:off x="4390293" y="397988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7030A0"/>
                </a:solidFill>
              </a:rPr>
              <a:t>სამართლებრივი</a:t>
            </a:r>
            <a:endParaRPr lang="en-US" sz="2000" b="1" dirty="0">
              <a:solidFill>
                <a:srgbClr val="7030A0"/>
              </a:solidFill>
            </a:endParaRPr>
          </a:p>
        </p:txBody>
      </p:sp>
      <p:sp>
        <p:nvSpPr>
          <p:cNvPr id="12" name="Rectangle 11">
            <a:extLst>
              <a:ext uri="{FF2B5EF4-FFF2-40B4-BE49-F238E27FC236}">
                <a16:creationId xmlns:a16="http://schemas.microsoft.com/office/drawing/2014/main" id="{8E43160A-4BA4-0C4A-92F2-3B9DA48A2416}"/>
              </a:ext>
            </a:extLst>
          </p:cNvPr>
          <p:cNvSpPr/>
          <p:nvPr/>
        </p:nvSpPr>
        <p:spPr>
          <a:xfrm>
            <a:off x="8200295" y="3942561"/>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00B050"/>
                </a:solidFill>
              </a:rPr>
              <a:t>გარემოსდაცვითი</a:t>
            </a:r>
            <a:endParaRPr lang="en-US" b="1" dirty="0">
              <a:solidFill>
                <a:srgbClr val="00B050"/>
              </a:solidFill>
            </a:endParaRPr>
          </a:p>
        </p:txBody>
      </p:sp>
      <p:sp>
        <p:nvSpPr>
          <p:cNvPr id="13" name="TextBox 12">
            <a:extLst>
              <a:ext uri="{FF2B5EF4-FFF2-40B4-BE49-F238E27FC236}">
                <a16:creationId xmlns:a16="http://schemas.microsoft.com/office/drawing/2014/main" id="{33A281A2-9ED2-9D49-A5E7-8B3A653D4EFB}"/>
              </a:ext>
            </a:extLst>
          </p:cNvPr>
          <p:cNvSpPr txBox="1"/>
          <p:nvPr/>
        </p:nvSpPr>
        <p:spPr>
          <a:xfrm>
            <a:off x="141890" y="-46539"/>
            <a:ext cx="11824137" cy="461665"/>
          </a:xfrm>
          <a:prstGeom prst="rect">
            <a:avLst/>
          </a:prstGeom>
          <a:noFill/>
        </p:spPr>
        <p:txBody>
          <a:bodyPr wrap="square">
            <a:spAutoFit/>
          </a:bodyPr>
          <a:lstStyle/>
          <a:p>
            <a:pPr algn="ctr"/>
            <a:r>
              <a:rPr lang="ka-GE" sz="2400" b="1" dirty="0">
                <a:cs typeface="Times New Roman" pitchFamily="18" charset="0"/>
              </a:rPr>
              <a:t>მაგალითი: სიტუაცია ინტერნეტ-თაღლითობის კუთხით</a:t>
            </a:r>
          </a:p>
        </p:txBody>
      </p:sp>
      <p:sp>
        <p:nvSpPr>
          <p:cNvPr id="14" name="Up Arrow 13">
            <a:extLst>
              <a:ext uri="{FF2B5EF4-FFF2-40B4-BE49-F238E27FC236}">
                <a16:creationId xmlns:a16="http://schemas.microsoft.com/office/drawing/2014/main" id="{485CE394-94E0-6B45-88D4-6E2519BCDE36}"/>
              </a:ext>
            </a:extLst>
          </p:cNvPr>
          <p:cNvSpPr/>
          <p:nvPr/>
        </p:nvSpPr>
        <p:spPr>
          <a:xfrm>
            <a:off x="3793089" y="1589981"/>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8" name="Down Arrow 17">
            <a:extLst>
              <a:ext uri="{FF2B5EF4-FFF2-40B4-BE49-F238E27FC236}">
                <a16:creationId xmlns:a16="http://schemas.microsoft.com/office/drawing/2014/main" id="{538B8C3F-B4DF-B546-8A57-40E94D307138}"/>
              </a:ext>
            </a:extLst>
          </p:cNvPr>
          <p:cNvSpPr/>
          <p:nvPr/>
        </p:nvSpPr>
        <p:spPr>
          <a:xfrm>
            <a:off x="7478106" y="1289989"/>
            <a:ext cx="194445" cy="1783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231917E5-C01C-C44C-A78B-9F1094D26029}"/>
              </a:ext>
            </a:extLst>
          </p:cNvPr>
          <p:cNvSpPr/>
          <p:nvPr/>
        </p:nvSpPr>
        <p:spPr>
          <a:xfrm>
            <a:off x="7703053" y="3388420"/>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a:extLst>
              <a:ext uri="{FF2B5EF4-FFF2-40B4-BE49-F238E27FC236}">
                <a16:creationId xmlns:a16="http://schemas.microsoft.com/office/drawing/2014/main" id="{9FE6E443-1F3F-8247-9322-857570E4411A}"/>
              </a:ext>
            </a:extLst>
          </p:cNvPr>
          <p:cNvSpPr/>
          <p:nvPr/>
        </p:nvSpPr>
        <p:spPr>
          <a:xfrm>
            <a:off x="3672745" y="1256803"/>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8" name="Down Arrow 27">
            <a:extLst>
              <a:ext uri="{FF2B5EF4-FFF2-40B4-BE49-F238E27FC236}">
                <a16:creationId xmlns:a16="http://schemas.microsoft.com/office/drawing/2014/main" id="{A8FB89D1-417B-B241-AE74-556C9596F64A}"/>
              </a:ext>
            </a:extLst>
          </p:cNvPr>
          <p:cNvSpPr/>
          <p:nvPr/>
        </p:nvSpPr>
        <p:spPr>
          <a:xfrm>
            <a:off x="11351738" y="1361014"/>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D858D528-49B8-244F-90EC-5C4D60D8EF77}"/>
              </a:ext>
            </a:extLst>
          </p:cNvPr>
          <p:cNvSpPr/>
          <p:nvPr/>
        </p:nvSpPr>
        <p:spPr>
          <a:xfrm>
            <a:off x="11377345" y="2239277"/>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a:extLst>
              <a:ext uri="{FF2B5EF4-FFF2-40B4-BE49-F238E27FC236}">
                <a16:creationId xmlns:a16="http://schemas.microsoft.com/office/drawing/2014/main" id="{E9BF8524-232D-4143-AA74-2EADDD74236E}"/>
              </a:ext>
            </a:extLst>
          </p:cNvPr>
          <p:cNvSpPr/>
          <p:nvPr/>
        </p:nvSpPr>
        <p:spPr>
          <a:xfrm>
            <a:off x="7478106" y="4520898"/>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a:extLst>
              <a:ext uri="{FF2B5EF4-FFF2-40B4-BE49-F238E27FC236}">
                <a16:creationId xmlns:a16="http://schemas.microsoft.com/office/drawing/2014/main" id="{22618D3D-93B5-2A45-8646-1E7459FA572E}"/>
              </a:ext>
            </a:extLst>
          </p:cNvPr>
          <p:cNvSpPr/>
          <p:nvPr/>
        </p:nvSpPr>
        <p:spPr>
          <a:xfrm>
            <a:off x="7794332" y="5742326"/>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917B07FD-F27C-134D-B02C-9916CA0EA995}"/>
              </a:ext>
            </a:extLst>
          </p:cNvPr>
          <p:cNvSpPr/>
          <p:nvPr/>
        </p:nvSpPr>
        <p:spPr>
          <a:xfrm>
            <a:off x="3773210" y="5939798"/>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ADF89566-8585-6146-8C00-C9C5FE91A0B8}"/>
              </a:ext>
            </a:extLst>
          </p:cNvPr>
          <p:cNvSpPr/>
          <p:nvPr/>
        </p:nvSpPr>
        <p:spPr>
          <a:xfrm>
            <a:off x="11222407" y="6245253"/>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a:extLst>
              <a:ext uri="{FF2B5EF4-FFF2-40B4-BE49-F238E27FC236}">
                <a16:creationId xmlns:a16="http://schemas.microsoft.com/office/drawing/2014/main" id="{8D406FD7-B117-E447-82C3-594FF9000303}"/>
              </a:ext>
            </a:extLst>
          </p:cNvPr>
          <p:cNvSpPr/>
          <p:nvPr/>
        </p:nvSpPr>
        <p:spPr>
          <a:xfrm>
            <a:off x="11211900" y="5701158"/>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7" name="Up Arrow 36">
            <a:extLst>
              <a:ext uri="{FF2B5EF4-FFF2-40B4-BE49-F238E27FC236}">
                <a16:creationId xmlns:a16="http://schemas.microsoft.com/office/drawing/2014/main" id="{1CB0C35F-3BA8-AD43-91F2-5D50C17B580C}"/>
              </a:ext>
            </a:extLst>
          </p:cNvPr>
          <p:cNvSpPr/>
          <p:nvPr/>
        </p:nvSpPr>
        <p:spPr>
          <a:xfrm>
            <a:off x="11172393" y="4454303"/>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8" name="Up Arrow 37">
            <a:extLst>
              <a:ext uri="{FF2B5EF4-FFF2-40B4-BE49-F238E27FC236}">
                <a16:creationId xmlns:a16="http://schemas.microsoft.com/office/drawing/2014/main" id="{6DE9329B-2BE1-814C-8FA2-7FD1DA204592}"/>
              </a:ext>
            </a:extLst>
          </p:cNvPr>
          <p:cNvSpPr/>
          <p:nvPr/>
        </p:nvSpPr>
        <p:spPr>
          <a:xfrm>
            <a:off x="7541627" y="2278305"/>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9" name="Down Arrow 38">
            <a:extLst>
              <a:ext uri="{FF2B5EF4-FFF2-40B4-BE49-F238E27FC236}">
                <a16:creationId xmlns:a16="http://schemas.microsoft.com/office/drawing/2014/main" id="{21C05394-BB3B-2D41-8189-24456CB6BA1E}"/>
              </a:ext>
            </a:extLst>
          </p:cNvPr>
          <p:cNvSpPr/>
          <p:nvPr/>
        </p:nvSpPr>
        <p:spPr>
          <a:xfrm>
            <a:off x="3740992" y="5071262"/>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F1D04C3D-C526-F64D-A7D1-B95A26C0E841}"/>
              </a:ext>
            </a:extLst>
          </p:cNvPr>
          <p:cNvSpPr/>
          <p:nvPr/>
        </p:nvSpPr>
        <p:spPr>
          <a:xfrm>
            <a:off x="3793089" y="6343989"/>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a:extLst>
              <a:ext uri="{FF2B5EF4-FFF2-40B4-BE49-F238E27FC236}">
                <a16:creationId xmlns:a16="http://schemas.microsoft.com/office/drawing/2014/main" id="{E297E09E-7918-1148-92D6-75AF2504A7E9}"/>
              </a:ext>
            </a:extLst>
          </p:cNvPr>
          <p:cNvSpPr/>
          <p:nvPr/>
        </p:nvSpPr>
        <p:spPr>
          <a:xfrm>
            <a:off x="3846534" y="1843975"/>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42" name="Up Arrow 41">
            <a:extLst>
              <a:ext uri="{FF2B5EF4-FFF2-40B4-BE49-F238E27FC236}">
                <a16:creationId xmlns:a16="http://schemas.microsoft.com/office/drawing/2014/main" id="{E6ACE7DF-C1A4-A54E-A7A0-64C08A76B813}"/>
              </a:ext>
            </a:extLst>
          </p:cNvPr>
          <p:cNvSpPr/>
          <p:nvPr/>
        </p:nvSpPr>
        <p:spPr>
          <a:xfrm>
            <a:off x="7574758" y="2881278"/>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43" name="Down Arrow 42">
            <a:extLst>
              <a:ext uri="{FF2B5EF4-FFF2-40B4-BE49-F238E27FC236}">
                <a16:creationId xmlns:a16="http://schemas.microsoft.com/office/drawing/2014/main" id="{201B65D1-0457-6B49-8627-1B956BA21347}"/>
              </a:ext>
            </a:extLst>
          </p:cNvPr>
          <p:cNvSpPr/>
          <p:nvPr/>
        </p:nvSpPr>
        <p:spPr>
          <a:xfrm>
            <a:off x="11398120" y="1857967"/>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a:extLst>
              <a:ext uri="{FF2B5EF4-FFF2-40B4-BE49-F238E27FC236}">
                <a16:creationId xmlns:a16="http://schemas.microsoft.com/office/drawing/2014/main" id="{CFB6B4AB-D993-3244-9FC4-4C8871AA92FD}"/>
              </a:ext>
            </a:extLst>
          </p:cNvPr>
          <p:cNvSpPr/>
          <p:nvPr/>
        </p:nvSpPr>
        <p:spPr>
          <a:xfrm>
            <a:off x="3932875" y="2631551"/>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a:extLst>
              <a:ext uri="{FF2B5EF4-FFF2-40B4-BE49-F238E27FC236}">
                <a16:creationId xmlns:a16="http://schemas.microsoft.com/office/drawing/2014/main" id="{57833144-2CFC-0442-9054-C856C75C35E3}"/>
              </a:ext>
            </a:extLst>
          </p:cNvPr>
          <p:cNvSpPr/>
          <p:nvPr/>
        </p:nvSpPr>
        <p:spPr>
          <a:xfrm>
            <a:off x="7703053" y="1787453"/>
            <a:ext cx="214663" cy="2043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315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3AC9-880D-40F9-921E-8991BDB6AC8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73D9D89-6AAA-4F67-8B19-A4215ED43E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1" y="1427584"/>
            <a:ext cx="10675776" cy="5065290"/>
          </a:xfrm>
        </p:spPr>
      </p:pic>
      <p:pic>
        <p:nvPicPr>
          <p:cNvPr id="9" name="Picture 8">
            <a:extLst>
              <a:ext uri="{FF2B5EF4-FFF2-40B4-BE49-F238E27FC236}">
                <a16:creationId xmlns:a16="http://schemas.microsoft.com/office/drawing/2014/main" id="{1988606E-50BE-4233-B38B-B42A20D66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87" y="657964"/>
            <a:ext cx="10591801" cy="769620"/>
          </a:xfrm>
          <a:prstGeom prst="rect">
            <a:avLst/>
          </a:prstGeom>
        </p:spPr>
      </p:pic>
      <p:pic>
        <p:nvPicPr>
          <p:cNvPr id="10" name="Picture 9">
            <a:extLst>
              <a:ext uri="{FF2B5EF4-FFF2-40B4-BE49-F238E27FC236}">
                <a16:creationId xmlns:a16="http://schemas.microsoft.com/office/drawing/2014/main" id="{DF9E0E54-5B65-4D61-8AD0-50718C41E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8" y="365125"/>
            <a:ext cx="10591801" cy="1126601"/>
          </a:xfrm>
          <a:prstGeom prst="rect">
            <a:avLst/>
          </a:prstGeom>
        </p:spPr>
      </p:pic>
    </p:spTree>
    <p:extLst>
      <p:ext uri="{BB962C8B-B14F-4D97-AF65-F5344CB8AC3E}">
        <p14:creationId xmlns:p14="http://schemas.microsoft.com/office/powerpoint/2010/main" val="189765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402"/>
            <a:ext cx="6858003" cy="121920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1921" y="2944368"/>
            <a:ext cx="707690" cy="707690"/>
          </a:xfrm>
          <a:prstGeom prst="rect">
            <a:avLst/>
          </a:prstGeom>
        </p:spPr>
      </p:pic>
      <p:sp>
        <p:nvSpPr>
          <p:cNvPr id="15" name="Freeform 14"/>
          <p:cNvSpPr/>
          <p:nvPr/>
        </p:nvSpPr>
        <p:spPr>
          <a:xfrm>
            <a:off x="5338470" y="3152657"/>
            <a:ext cx="1486677" cy="388058"/>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dirty="0"/>
              <a:t>წესი</a:t>
            </a:r>
            <a:endParaRPr lang="en-US" dirty="0"/>
          </a:p>
        </p:txBody>
      </p:sp>
      <p:sp>
        <p:nvSpPr>
          <p:cNvPr id="16" name="Freeform 15"/>
          <p:cNvSpPr/>
          <p:nvPr/>
        </p:nvSpPr>
        <p:spPr>
          <a:xfrm>
            <a:off x="5691618" y="4530406"/>
            <a:ext cx="2267059" cy="431911"/>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dirty="0"/>
              <a:t>სახელმძღვანელო</a:t>
            </a:r>
            <a:endParaRPr lang="en-US" sz="1400" dirty="0"/>
          </a:p>
        </p:txBody>
      </p:sp>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65282" y="4306824"/>
            <a:ext cx="904255" cy="90425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5282" y="5576773"/>
            <a:ext cx="910043" cy="910043"/>
          </a:xfrm>
          <a:prstGeom prst="rect">
            <a:avLst/>
          </a:prstGeom>
        </p:spPr>
      </p:pic>
      <p:sp>
        <p:nvSpPr>
          <p:cNvPr id="20" name="Freeform 19"/>
          <p:cNvSpPr/>
          <p:nvPr/>
        </p:nvSpPr>
        <p:spPr>
          <a:xfrm>
            <a:off x="5593589" y="5629649"/>
            <a:ext cx="2463115" cy="644715"/>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sz="1600" dirty="0"/>
              <a:t>ინსტრუქციები (10)</a:t>
            </a:r>
            <a:endParaRPr lang="en-US" sz="1600" dirty="0"/>
          </a:p>
        </p:txBody>
      </p:sp>
      <p:sp>
        <p:nvSpPr>
          <p:cNvPr id="21" name="Freeform 20"/>
          <p:cNvSpPr/>
          <p:nvPr/>
        </p:nvSpPr>
        <p:spPr>
          <a:xfrm>
            <a:off x="3219449" y="1774909"/>
            <a:ext cx="6638543" cy="388058"/>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sz="2400" b="1" dirty="0"/>
              <a:t>მარეგულირებელი და მეთოდოლოგიური დოკუმენტები</a:t>
            </a:r>
            <a:endParaRPr lang="en-US" sz="2400" b="1" dirty="0"/>
          </a:p>
        </p:txBody>
      </p:sp>
      <p:grpSp>
        <p:nvGrpSpPr>
          <p:cNvPr id="13" name="Group 12">
            <a:extLst>
              <a:ext uri="{FF2B5EF4-FFF2-40B4-BE49-F238E27FC236}">
                <a16:creationId xmlns:a16="http://schemas.microsoft.com/office/drawing/2014/main" id="{1F0034FF-873E-42D6-8553-3379B9746291}"/>
              </a:ext>
            </a:extLst>
          </p:cNvPr>
          <p:cNvGrpSpPr/>
          <p:nvPr/>
        </p:nvGrpSpPr>
        <p:grpSpPr>
          <a:xfrm>
            <a:off x="1647824" y="188885"/>
            <a:ext cx="10239375" cy="1116039"/>
            <a:chOff x="0" y="0"/>
            <a:chExt cx="7561842" cy="1216800"/>
          </a:xfrm>
        </p:grpSpPr>
        <p:sp>
          <p:nvSpPr>
            <p:cNvPr id="17" name="Rounded Rectangle 12">
              <a:extLst>
                <a:ext uri="{FF2B5EF4-FFF2-40B4-BE49-F238E27FC236}">
                  <a16:creationId xmlns:a16="http://schemas.microsoft.com/office/drawing/2014/main" id="{D6E939FC-7360-4396-BE05-96E5575D3A56}"/>
                </a:ext>
              </a:extLst>
            </p:cNvPr>
            <p:cNvSpPr/>
            <p:nvPr/>
          </p:nvSpPr>
          <p:spPr>
            <a:xfrm>
              <a:off x="0" y="0"/>
              <a:ext cx="7561842" cy="1216800"/>
            </a:xfrm>
            <a:prstGeom prst="roundRect">
              <a:avLst/>
            </a:pr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3BB2C68C-9E2D-42C5-8B85-AE8813CD33AE}"/>
                </a:ext>
              </a:extLst>
            </p:cNvPr>
            <p:cNvSpPr txBox="1"/>
            <p:nvPr/>
          </p:nvSpPr>
          <p:spPr>
            <a:xfrm>
              <a:off x="59399" y="59399"/>
              <a:ext cx="7443044"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ka-GE" sz="3200" b="1" dirty="0">
                  <a:solidFill>
                    <a:schemeClr val="tx1"/>
                  </a:solidFill>
                </a:rPr>
                <a:t>პოლიტიკის დაგეგმვისა და კოორდინაციის სისტემა</a:t>
              </a:r>
              <a:endParaRPr lang="en-US" sz="3200" dirty="0">
                <a:solidFill>
                  <a:schemeClr val="tx1"/>
                </a:solidFill>
              </a:endParaRPr>
            </a:p>
          </p:txBody>
        </p:sp>
      </p:grpSp>
      <p:grpSp>
        <p:nvGrpSpPr>
          <p:cNvPr id="23" name="Group 22">
            <a:extLst>
              <a:ext uri="{FF2B5EF4-FFF2-40B4-BE49-F238E27FC236}">
                <a16:creationId xmlns:a16="http://schemas.microsoft.com/office/drawing/2014/main" id="{ADF490E1-DE16-43BF-AC2C-DF11B09BE24B}"/>
              </a:ext>
            </a:extLst>
          </p:cNvPr>
          <p:cNvGrpSpPr/>
          <p:nvPr/>
        </p:nvGrpSpPr>
        <p:grpSpPr>
          <a:xfrm>
            <a:off x="1728255" y="2359742"/>
            <a:ext cx="10239375" cy="4309373"/>
            <a:chOff x="0" y="0"/>
            <a:chExt cx="7561842" cy="1216800"/>
          </a:xfrm>
        </p:grpSpPr>
        <p:sp>
          <p:nvSpPr>
            <p:cNvPr id="24" name="Rounded Rectangle 12">
              <a:extLst>
                <a:ext uri="{FF2B5EF4-FFF2-40B4-BE49-F238E27FC236}">
                  <a16:creationId xmlns:a16="http://schemas.microsoft.com/office/drawing/2014/main" id="{327C701C-F16B-46AB-A21F-5C1C06F5B898}"/>
                </a:ext>
              </a:extLst>
            </p:cNvPr>
            <p:cNvSpPr/>
            <p:nvPr/>
          </p:nvSpPr>
          <p:spPr>
            <a:xfrm>
              <a:off x="0" y="0"/>
              <a:ext cx="7561842" cy="1216800"/>
            </a:xfrm>
            <a:prstGeom prst="roundRect">
              <a:avLst/>
            </a:prstGeom>
            <a:solidFill>
              <a:schemeClr val="accent1">
                <a:lumMod val="20000"/>
                <a:lumOff val="80000"/>
              </a:schemeClr>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5D8BC3A9-41D6-45A9-8E49-49AA6EBD2561}"/>
                </a:ext>
              </a:extLst>
            </p:cNvPr>
            <p:cNvSpPr txBox="1"/>
            <p:nvPr/>
          </p:nvSpPr>
          <p:spPr>
            <a:xfrm>
              <a:off x="59399" y="59399"/>
              <a:ext cx="7443044" cy="1098002"/>
            </a:xfrm>
            <a:prstGeom prst="rect">
              <a:avLst/>
            </a:prstGeom>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342900" indent="-342900">
                <a:buFont typeface="+mj-lt"/>
                <a:buAutoNum type="arabicPeriod"/>
              </a:pPr>
              <a:r>
                <a:rPr lang="ka-GE" sz="2800" dirty="0">
                  <a:solidFill>
                    <a:schemeClr val="tx1"/>
                  </a:solidFill>
                </a:rPr>
                <a:t>სიტუაციის ანალიზის ჩატარების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ლოგიკური ჩარჩოს შემუშავების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ინდიკატორების პასპორტის შემუშავების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სამოქმედო გეგმის შემუშავების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ბიუჯეტირების ინსტრუმენტი;</a:t>
              </a:r>
              <a:endParaRPr lang="en-US" sz="2800" dirty="0">
                <a:solidFill>
                  <a:schemeClr val="tx1"/>
                </a:solidFill>
              </a:endParaRPr>
            </a:p>
            <a:p>
              <a:pPr marL="342900" indent="-342900">
                <a:buFont typeface="+mj-lt"/>
                <a:buAutoNum type="arabicPeriod"/>
              </a:pPr>
              <a:r>
                <a:rPr lang="ka-GE" sz="2800" dirty="0">
                  <a:solidFill>
                    <a:schemeClr val="tx1"/>
                  </a:solidFill>
                </a:rPr>
                <a:t>საკოორდინაციო მექანიზმის შემუშავების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მონიტორინგის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შეფასების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ხარისხის უზრუნველყოფის ინსტრუმენტი;</a:t>
              </a:r>
              <a:endParaRPr lang="en-US" sz="2800" dirty="0">
                <a:solidFill>
                  <a:schemeClr val="tx1"/>
                </a:solidFill>
              </a:endParaRPr>
            </a:p>
            <a:p>
              <a:pPr marL="342900" indent="-342900">
                <a:buFont typeface="+mj-lt"/>
                <a:buAutoNum type="arabicPeriod"/>
              </a:pPr>
              <a:r>
                <a:rPr lang="ka-GE" sz="2800" dirty="0">
                  <a:solidFill>
                    <a:schemeClr val="tx1"/>
                  </a:solidFill>
                </a:rPr>
                <a:t>ლექსიკონი.</a:t>
              </a:r>
              <a:endParaRPr lang="en-US" sz="2800" dirty="0">
                <a:solidFill>
                  <a:schemeClr val="tx1"/>
                </a:solidFill>
              </a:endParaRPr>
            </a:p>
          </p:txBody>
        </p:sp>
      </p:grpSp>
    </p:spTree>
    <p:extLst>
      <p:ext uri="{BB962C8B-B14F-4D97-AF65-F5344CB8AC3E}">
        <p14:creationId xmlns:p14="http://schemas.microsoft.com/office/powerpoint/2010/main" val="8530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p:cNvSpPr txBox="1">
            <a:spLocks noChangeArrowheads="1"/>
          </p:cNvSpPr>
          <p:nvPr/>
        </p:nvSpPr>
        <p:spPr bwMode="auto">
          <a:xfrm>
            <a:off x="965594" y="335807"/>
            <a:ext cx="1019835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b="1">
                <a:solidFill>
                  <a:schemeClr val="bg1"/>
                </a:solidFill>
                <a:latin typeface="Arial" charset="0"/>
                <a:ea typeface="ＭＳ Ｐゴシック" charset="-128"/>
              </a:defRPr>
            </a:lvl1pPr>
            <a:lvl2pPr marL="37931725" indent="-37474525" eaLnBrk="0" hangingPunct="0">
              <a:defRPr sz="2600" b="1">
                <a:solidFill>
                  <a:schemeClr val="bg1"/>
                </a:solidFill>
                <a:latin typeface="Arial" charset="0"/>
                <a:ea typeface="ＭＳ Ｐゴシック" charset="-128"/>
              </a:defRPr>
            </a:lvl2pPr>
            <a:lvl3pPr eaLnBrk="0" hangingPunct="0">
              <a:defRPr sz="2600" b="1">
                <a:solidFill>
                  <a:schemeClr val="bg1"/>
                </a:solidFill>
                <a:latin typeface="Arial" charset="0"/>
                <a:ea typeface="ＭＳ Ｐゴシック" charset="-128"/>
              </a:defRPr>
            </a:lvl3pPr>
            <a:lvl4pPr eaLnBrk="0" hangingPunct="0">
              <a:defRPr sz="2600" b="1">
                <a:solidFill>
                  <a:schemeClr val="bg1"/>
                </a:solidFill>
                <a:latin typeface="Arial" charset="0"/>
                <a:ea typeface="ＭＳ Ｐゴシック" charset="-128"/>
              </a:defRPr>
            </a:lvl4pPr>
            <a:lvl5pPr eaLnBrk="0" hangingPunct="0">
              <a:defRPr sz="2600" b="1">
                <a:solidFill>
                  <a:schemeClr val="bg1"/>
                </a:solidFill>
                <a:latin typeface="Arial" charset="0"/>
                <a:ea typeface="ＭＳ Ｐゴシック" charset="-128"/>
              </a:defRPr>
            </a:lvl5pPr>
            <a:lvl6pPr marL="457200" eaLnBrk="0" fontAlgn="base" hangingPunct="0">
              <a:spcBef>
                <a:spcPct val="0"/>
              </a:spcBef>
              <a:spcAft>
                <a:spcPct val="0"/>
              </a:spcAft>
              <a:defRPr sz="2600" b="1">
                <a:solidFill>
                  <a:schemeClr val="bg1"/>
                </a:solidFill>
                <a:latin typeface="Arial" charset="0"/>
                <a:ea typeface="ＭＳ Ｐゴシック" charset="-128"/>
              </a:defRPr>
            </a:lvl6pPr>
            <a:lvl7pPr marL="914400" eaLnBrk="0" fontAlgn="base" hangingPunct="0">
              <a:spcBef>
                <a:spcPct val="0"/>
              </a:spcBef>
              <a:spcAft>
                <a:spcPct val="0"/>
              </a:spcAft>
              <a:defRPr sz="2600" b="1">
                <a:solidFill>
                  <a:schemeClr val="bg1"/>
                </a:solidFill>
                <a:latin typeface="Arial" charset="0"/>
                <a:ea typeface="ＭＳ Ｐゴシック" charset="-128"/>
              </a:defRPr>
            </a:lvl7pPr>
            <a:lvl8pPr marL="1371600" eaLnBrk="0" fontAlgn="base" hangingPunct="0">
              <a:spcBef>
                <a:spcPct val="0"/>
              </a:spcBef>
              <a:spcAft>
                <a:spcPct val="0"/>
              </a:spcAft>
              <a:defRPr sz="2600" b="1">
                <a:solidFill>
                  <a:schemeClr val="bg1"/>
                </a:solidFill>
                <a:latin typeface="Arial" charset="0"/>
                <a:ea typeface="ＭＳ Ｐゴシック" charset="-128"/>
              </a:defRPr>
            </a:lvl8pPr>
            <a:lvl9pPr marL="1828800" eaLnBrk="0" fontAlgn="base" hangingPunct="0">
              <a:spcBef>
                <a:spcPct val="0"/>
              </a:spcBef>
              <a:spcAft>
                <a:spcPct val="0"/>
              </a:spcAft>
              <a:defRPr sz="2600" b="1">
                <a:solidFill>
                  <a:schemeClr val="bg1"/>
                </a:solidFill>
                <a:latin typeface="Arial" charset="0"/>
                <a:ea typeface="ＭＳ Ｐゴシック" charset="-128"/>
              </a:defRPr>
            </a:lvl9pPr>
          </a:lstStyle>
          <a:p>
            <a:pPr algn="ctr" eaLnBrk="1" hangingPunct="1"/>
            <a:r>
              <a:rPr lang="ka-GE" altLang="en-US" sz="2800" dirty="0">
                <a:solidFill>
                  <a:schemeClr val="tx1"/>
                </a:solidFill>
                <a:latin typeface="+mn-lt"/>
              </a:rPr>
              <a:t>მონაცემთა მართვა:</a:t>
            </a:r>
            <a:endParaRPr lang="en-US" altLang="en-US" sz="2800" dirty="0">
              <a:solidFill>
                <a:schemeClr val="tx1"/>
              </a:solidFill>
              <a:latin typeface="+mn-lt"/>
            </a:endParaRPr>
          </a:p>
          <a:p>
            <a:pPr algn="ctr" eaLnBrk="1" hangingPunct="1"/>
            <a:r>
              <a:rPr lang="ka-GE" sz="2400" b="0" dirty="0">
                <a:solidFill>
                  <a:schemeClr val="tx1"/>
                </a:solidFill>
                <a:latin typeface="+mn-lt"/>
              </a:rPr>
              <a:t>ბრიტანელების ჯანდაცვის მდგომარეობის გაუმჯობესება (უსარგებლო სურსათის გადასახადი)</a:t>
            </a:r>
            <a:endParaRPr lang="en-US" sz="2400" b="0" dirty="0">
              <a:solidFill>
                <a:schemeClr val="tx1"/>
              </a:solidFill>
              <a:latin typeface="+mn-lt"/>
            </a:endParaRPr>
          </a:p>
        </p:txBody>
      </p:sp>
      <p:pic>
        <p:nvPicPr>
          <p:cNvPr id="9" name="Picture 8">
            <a:extLst>
              <a:ext uri="{FF2B5EF4-FFF2-40B4-BE49-F238E27FC236}">
                <a16:creationId xmlns:a16="http://schemas.microsoft.com/office/drawing/2014/main" id="{94FF4059-5D17-C74D-8246-2C298631D6E7}"/>
              </a:ext>
            </a:extLst>
          </p:cNvPr>
          <p:cNvPicPr>
            <a:picLocks noChangeAspect="1"/>
          </p:cNvPicPr>
          <p:nvPr/>
        </p:nvPicPr>
        <p:blipFill>
          <a:blip r:embed="rId3"/>
          <a:stretch>
            <a:fillRect/>
          </a:stretch>
        </p:blipFill>
        <p:spPr>
          <a:xfrm>
            <a:off x="9196882" y="1228359"/>
            <a:ext cx="518391" cy="501028"/>
          </a:xfrm>
          <a:prstGeom prst="rect">
            <a:avLst/>
          </a:prstGeom>
        </p:spPr>
      </p:pic>
      <p:graphicFrame>
        <p:nvGraphicFramePr>
          <p:cNvPr id="3" name="Table 2">
            <a:extLst>
              <a:ext uri="{FF2B5EF4-FFF2-40B4-BE49-F238E27FC236}">
                <a16:creationId xmlns:a16="http://schemas.microsoft.com/office/drawing/2014/main" id="{13F7EE50-CB7D-214F-AF3C-F6D40D8B6DA5}"/>
              </a:ext>
            </a:extLst>
          </p:cNvPr>
          <p:cNvGraphicFramePr>
            <a:graphicFrameLocks noGrp="1"/>
          </p:cNvGraphicFramePr>
          <p:nvPr/>
        </p:nvGraphicFramePr>
        <p:xfrm>
          <a:off x="525749" y="2071395"/>
          <a:ext cx="11140502" cy="3979461"/>
        </p:xfrm>
        <a:graphic>
          <a:graphicData uri="http://schemas.openxmlformats.org/drawingml/2006/table">
            <a:tbl>
              <a:tblPr>
                <a:tableStyleId>{8799B23B-EC83-4686-B30A-512413B5E67A}</a:tableStyleId>
              </a:tblPr>
              <a:tblGrid>
                <a:gridCol w="1573639">
                  <a:extLst>
                    <a:ext uri="{9D8B030D-6E8A-4147-A177-3AD203B41FA5}">
                      <a16:colId xmlns:a16="http://schemas.microsoft.com/office/drawing/2014/main" val="2455912250"/>
                    </a:ext>
                  </a:extLst>
                </a:gridCol>
                <a:gridCol w="662473">
                  <a:extLst>
                    <a:ext uri="{9D8B030D-6E8A-4147-A177-3AD203B41FA5}">
                      <a16:colId xmlns:a16="http://schemas.microsoft.com/office/drawing/2014/main" val="23550747"/>
                    </a:ext>
                  </a:extLst>
                </a:gridCol>
                <a:gridCol w="821755">
                  <a:extLst>
                    <a:ext uri="{9D8B030D-6E8A-4147-A177-3AD203B41FA5}">
                      <a16:colId xmlns:a16="http://schemas.microsoft.com/office/drawing/2014/main" val="2863761520"/>
                    </a:ext>
                  </a:extLst>
                </a:gridCol>
                <a:gridCol w="1044368">
                  <a:extLst>
                    <a:ext uri="{9D8B030D-6E8A-4147-A177-3AD203B41FA5}">
                      <a16:colId xmlns:a16="http://schemas.microsoft.com/office/drawing/2014/main" val="2473436884"/>
                    </a:ext>
                  </a:extLst>
                </a:gridCol>
                <a:gridCol w="978519">
                  <a:extLst>
                    <a:ext uri="{9D8B030D-6E8A-4147-A177-3AD203B41FA5}">
                      <a16:colId xmlns:a16="http://schemas.microsoft.com/office/drawing/2014/main" val="1607136625"/>
                    </a:ext>
                  </a:extLst>
                </a:gridCol>
                <a:gridCol w="1232836">
                  <a:extLst>
                    <a:ext uri="{9D8B030D-6E8A-4147-A177-3AD203B41FA5}">
                      <a16:colId xmlns:a16="http://schemas.microsoft.com/office/drawing/2014/main" val="3558060646"/>
                    </a:ext>
                  </a:extLst>
                </a:gridCol>
                <a:gridCol w="1054359">
                  <a:extLst>
                    <a:ext uri="{9D8B030D-6E8A-4147-A177-3AD203B41FA5}">
                      <a16:colId xmlns:a16="http://schemas.microsoft.com/office/drawing/2014/main" val="3116893227"/>
                    </a:ext>
                  </a:extLst>
                </a:gridCol>
                <a:gridCol w="951722">
                  <a:extLst>
                    <a:ext uri="{9D8B030D-6E8A-4147-A177-3AD203B41FA5}">
                      <a16:colId xmlns:a16="http://schemas.microsoft.com/office/drawing/2014/main" val="3485271585"/>
                    </a:ext>
                  </a:extLst>
                </a:gridCol>
                <a:gridCol w="1270249">
                  <a:extLst>
                    <a:ext uri="{9D8B030D-6E8A-4147-A177-3AD203B41FA5}">
                      <a16:colId xmlns:a16="http://schemas.microsoft.com/office/drawing/2014/main" val="4138221946"/>
                    </a:ext>
                  </a:extLst>
                </a:gridCol>
                <a:gridCol w="775291">
                  <a:extLst>
                    <a:ext uri="{9D8B030D-6E8A-4147-A177-3AD203B41FA5}">
                      <a16:colId xmlns:a16="http://schemas.microsoft.com/office/drawing/2014/main" val="3361608166"/>
                    </a:ext>
                  </a:extLst>
                </a:gridCol>
                <a:gridCol w="775291">
                  <a:extLst>
                    <a:ext uri="{9D8B030D-6E8A-4147-A177-3AD203B41FA5}">
                      <a16:colId xmlns:a16="http://schemas.microsoft.com/office/drawing/2014/main" val="3905755346"/>
                    </a:ext>
                  </a:extLst>
                </a:gridCol>
              </a:tblGrid>
              <a:tr h="1025812">
                <a:tc>
                  <a:txBody>
                    <a:bodyPr/>
                    <a:lstStyle/>
                    <a:p>
                      <a:pPr algn="ctr" fontAlgn="b"/>
                      <a:r>
                        <a:rPr lang="ka-GE" sz="1200" b="1" u="none" strike="noStrike" kern="1200" dirty="0" err="1">
                          <a:solidFill>
                            <a:schemeClr val="tx1"/>
                          </a:solidFill>
                          <a:effectLst/>
                          <a:latin typeface="+mn-lt"/>
                          <a:ea typeface="+mn-ea"/>
                          <a:cs typeface="+mn-cs"/>
                        </a:rPr>
                        <a:t>ინდიკტორები</a:t>
                      </a:r>
                      <a:endParaRPr lang="en-GB" sz="1200" b="1" u="none" strike="noStrike" kern="1200" dirty="0">
                        <a:solidFill>
                          <a:schemeClr val="tx1"/>
                        </a:solidFill>
                        <a:effectLst/>
                        <a:latin typeface="+mn-lt"/>
                        <a:ea typeface="+mn-ea"/>
                        <a:cs typeface="+mn-cs"/>
                      </a:endParaRPr>
                    </a:p>
                  </a:txBody>
                  <a:tcPr marL="8517" marR="8517" marT="8517" marB="0" anchor="b"/>
                </a:tc>
                <a:tc>
                  <a:txBody>
                    <a:bodyPr/>
                    <a:lstStyle/>
                    <a:p>
                      <a:pPr algn="ctr" fontAlgn="b"/>
                      <a:r>
                        <a:rPr lang="ka-GE" sz="1200" b="1" u="none" strike="noStrike" kern="1200" dirty="0">
                          <a:solidFill>
                            <a:schemeClr val="tx1"/>
                          </a:solidFill>
                          <a:effectLst/>
                          <a:latin typeface="+mn-lt"/>
                          <a:ea typeface="+mn-ea"/>
                          <a:cs typeface="+mn-cs"/>
                        </a:rPr>
                        <a:t>თარიღი</a:t>
                      </a:r>
                      <a:endParaRPr lang="en-GB" sz="1200" b="1" u="none" strike="noStrike" kern="1200" dirty="0">
                        <a:solidFill>
                          <a:schemeClr val="tx1"/>
                        </a:solidFill>
                        <a:effectLst/>
                        <a:latin typeface="+mn-lt"/>
                        <a:ea typeface="+mn-ea"/>
                        <a:cs typeface="+mn-cs"/>
                      </a:endParaRPr>
                    </a:p>
                  </a:txBody>
                  <a:tcPr marL="8517" marR="8517" marT="8517" marB="0" anchor="b"/>
                </a:tc>
                <a:tc>
                  <a:txBody>
                    <a:bodyPr/>
                    <a:lstStyle/>
                    <a:p>
                      <a:pPr algn="ctr" fontAlgn="ctr"/>
                      <a:endParaRPr lang="en-GB" sz="1200" b="1" u="none" strike="noStrike" dirty="0">
                        <a:effectLst/>
                      </a:endParaRPr>
                    </a:p>
                    <a:p>
                      <a:pPr algn="ctr" fontAlgn="ctr"/>
                      <a:r>
                        <a:rPr lang="ka-GE" sz="1200" b="1" u="none" strike="noStrike" dirty="0">
                          <a:effectLst/>
                        </a:rPr>
                        <a:t>ჯანდაცვის ხარჯები</a:t>
                      </a:r>
                    </a:p>
                    <a:p>
                      <a:pPr algn="ctr" fontAlgn="ctr"/>
                      <a:r>
                        <a:rPr lang="ka-GE" sz="1200" u="none" strike="noStrike" dirty="0">
                          <a:effectLst/>
                        </a:rPr>
                        <a:t>ერთ სულზე</a:t>
                      </a:r>
                      <a:endParaRPr lang="en-GB" sz="1200" b="1" i="0" u="none" strike="noStrike" dirty="0">
                        <a:solidFill>
                          <a:srgbClr val="000000"/>
                        </a:solidFill>
                        <a:effectLst/>
                        <a:latin typeface="Calibri" panose="020F0502020204030204" pitchFamily="34" charset="0"/>
                      </a:endParaRPr>
                    </a:p>
                  </a:txBody>
                  <a:tcPr marL="8517" marR="8517" marT="8517"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ka-GE" sz="1200" b="1" u="none" strike="noStrike" dirty="0">
                        <a:effectLs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ka-GE" sz="1200" b="1" u="none" strike="noStrike" dirty="0">
                          <a:effectLst/>
                        </a:rPr>
                        <a:t>სოციალური ხარჯები </a:t>
                      </a:r>
                    </a:p>
                    <a:p>
                      <a:pPr marL="0" marR="0" lvl="0" indent="0" algn="ctr" defTabSz="914400" rtl="0" eaLnBrk="1" fontAlgn="b" latinLnBrk="0" hangingPunct="1">
                        <a:lnSpc>
                          <a:spcPct val="100000"/>
                        </a:lnSpc>
                        <a:spcBef>
                          <a:spcPts val="0"/>
                        </a:spcBef>
                        <a:spcAft>
                          <a:spcPts val="0"/>
                        </a:spcAft>
                        <a:buClrTx/>
                        <a:buSzTx/>
                        <a:buFontTx/>
                        <a:buNone/>
                        <a:tabLst/>
                        <a:defRPr/>
                      </a:pPr>
                      <a:r>
                        <a:rPr lang="ka-GE" sz="1200" u="none" strike="noStrike" dirty="0">
                          <a:effectLst/>
                        </a:rPr>
                        <a:t>ერთ სულზე</a:t>
                      </a:r>
                      <a:endParaRPr lang="en-GB" sz="1200" b="1" i="0" u="none" strike="noStrike" dirty="0">
                        <a:solidFill>
                          <a:srgbClr val="000000"/>
                        </a:solidFill>
                        <a:effectLst/>
                        <a:latin typeface="Calibri" panose="020F0502020204030204" pitchFamily="34" charset="0"/>
                      </a:endParaRPr>
                    </a:p>
                    <a:p>
                      <a:pPr algn="ctr" fontAlgn="b"/>
                      <a:endParaRPr lang="en-GB" sz="1200" b="1"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200" u="none" strike="noStrike" dirty="0">
                          <a:effectLst/>
                        </a:rPr>
                        <a:t> </a:t>
                      </a:r>
                      <a:r>
                        <a:rPr lang="ka-GE" sz="1200" u="none" strike="noStrike" dirty="0">
                          <a:effectLst/>
                        </a:rPr>
                        <a:t>ცხიმის</a:t>
                      </a:r>
                      <a:r>
                        <a:rPr lang="en-US" sz="1200" u="none" strike="noStrike" dirty="0">
                          <a:effectLst/>
                        </a:rPr>
                        <a:t> </a:t>
                      </a:r>
                      <a:r>
                        <a:rPr lang="ka-GE" sz="1200" u="none" strike="noStrike" dirty="0">
                          <a:effectLst/>
                        </a:rPr>
                        <a:t>შემცველობა ერთეულში</a:t>
                      </a:r>
                      <a:endParaRPr lang="en-GB" sz="1200" b="1"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200" u="none" strike="noStrike" dirty="0">
                          <a:effectLst/>
                        </a:rPr>
                        <a:t>მარილის</a:t>
                      </a:r>
                    </a:p>
                    <a:p>
                      <a:pPr algn="ctr" fontAlgn="b"/>
                      <a:r>
                        <a:rPr lang="ka-GE" sz="1200" u="none" strike="noStrike" dirty="0">
                          <a:effectLst/>
                        </a:rPr>
                        <a:t>შემცველობა ერთეულში</a:t>
                      </a:r>
                      <a:endParaRPr lang="en-GB" sz="1200" b="1"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200" u="none" strike="noStrike" dirty="0">
                          <a:effectLst/>
                        </a:rPr>
                        <a:t>შაქრის</a:t>
                      </a:r>
                    </a:p>
                    <a:p>
                      <a:pPr algn="ctr" fontAlgn="b"/>
                      <a:r>
                        <a:rPr lang="ka-GE" sz="1200" u="none" strike="noStrike" dirty="0">
                          <a:effectLst/>
                        </a:rPr>
                        <a:t>შემცველობა ერთეულში</a:t>
                      </a:r>
                      <a:endParaRPr lang="en-GB" sz="1200" b="1"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200" b="1" u="none" strike="noStrike" dirty="0">
                          <a:effectLst/>
                        </a:rPr>
                        <a:t>ექიმების რაოდენობა (100000-ში)</a:t>
                      </a:r>
                      <a:endParaRPr lang="en-GB" sz="1200" b="1"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200" b="1" u="none" strike="noStrike" dirty="0">
                          <a:effectLst/>
                        </a:rPr>
                        <a:t>ექთნების რაოდენობა (100000-ში)</a:t>
                      </a:r>
                      <a:endParaRPr lang="en-GB" sz="1200" b="1" i="0" u="none" strike="noStrike" dirty="0">
                        <a:solidFill>
                          <a:srgbClr val="000000"/>
                        </a:solidFill>
                        <a:effectLst/>
                        <a:latin typeface="Calibri" panose="020F0502020204030204" pitchFamily="34" charset="0"/>
                      </a:endParaRPr>
                    </a:p>
                  </a:txBody>
                  <a:tcPr marL="8517" marR="8517" marT="8517"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ka-GE" sz="1200" b="1" u="none" strike="noStrike" dirty="0">
                          <a:effectLst/>
                        </a:rPr>
                        <a:t>აცრილი ბავშვების</a:t>
                      </a:r>
                      <a:endParaRPr lang="en-GB" sz="1200" b="1" i="0" u="none" strike="noStrike" dirty="0">
                        <a:solidFill>
                          <a:srgbClr val="000000"/>
                        </a:solidFill>
                        <a:effectLst/>
                        <a:latin typeface="Calibri" panose="020F0502020204030204" pitchFamily="34" charset="0"/>
                      </a:endParaRPr>
                    </a:p>
                    <a:p>
                      <a:pPr algn="ctr" fontAlgn="b"/>
                      <a:r>
                        <a:rPr lang="ka-GE" sz="1200" b="1" u="none" strike="noStrike" dirty="0">
                          <a:effectLst/>
                        </a:rPr>
                        <a:t>წილი </a:t>
                      </a:r>
                      <a:r>
                        <a:rPr lang="en-GB" sz="1200" b="1" u="none" strike="noStrike" dirty="0">
                          <a:effectLst/>
                        </a:rPr>
                        <a:t>%</a:t>
                      </a:r>
                      <a:endParaRPr lang="en-GB" sz="1200" b="1"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200" b="1" u="none" strike="noStrike" dirty="0">
                          <a:effectLst/>
                        </a:rPr>
                        <a:t>მსუქანი ბავშვების წილი </a:t>
                      </a:r>
                      <a:r>
                        <a:rPr lang="en-GB" sz="1200" b="1" u="none" strike="noStrike" dirty="0">
                          <a:effectLst/>
                        </a:rPr>
                        <a:t>%</a:t>
                      </a:r>
                      <a:endParaRPr lang="en-GB" sz="1200" b="1" i="0" u="none" strike="noStrike" dirty="0">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2223543970"/>
                  </a:ext>
                </a:extLst>
              </a:tr>
              <a:tr h="280475">
                <a:tc>
                  <a:txBody>
                    <a:bodyPr/>
                    <a:lstStyle/>
                    <a:p>
                      <a:pPr algn="l" fontAlgn="b"/>
                      <a:r>
                        <a:rPr lang="en-GB" sz="1100" u="none" strike="noStrike" dirty="0">
                          <a:solidFill>
                            <a:schemeClr val="tx2">
                              <a:lumMod val="60000"/>
                              <a:lumOff val="40000"/>
                            </a:schemeClr>
                          </a:solidFill>
                          <a:effectLst/>
                        </a:rPr>
                        <a:t> </a:t>
                      </a:r>
                      <a:endParaRPr lang="en-GB" sz="1100" b="0" i="0" u="none" strike="noStrike" dirty="0">
                        <a:solidFill>
                          <a:schemeClr val="tx2">
                            <a:lumMod val="60000"/>
                            <a:lumOff val="40000"/>
                          </a:schemeClr>
                        </a:solidFill>
                        <a:effectLst/>
                        <a:latin typeface="Calibri" panose="020F0502020204030204" pitchFamily="34" charset="0"/>
                      </a:endParaRPr>
                    </a:p>
                  </a:txBody>
                  <a:tcPr marL="8517" marR="8517" marT="8517" marB="0" anchor="b">
                    <a:solidFill>
                      <a:srgbClr val="92D050"/>
                    </a:solidFill>
                  </a:tcPr>
                </a:tc>
                <a:tc>
                  <a:txBody>
                    <a:bodyPr/>
                    <a:lstStyle/>
                    <a:p>
                      <a:pPr algn="l" fontAlgn="b"/>
                      <a:r>
                        <a:rPr lang="en-GB" sz="1400" u="none" strike="noStrike" dirty="0">
                          <a:solidFill>
                            <a:schemeClr val="tx2">
                              <a:lumMod val="60000"/>
                              <a:lumOff val="40000"/>
                            </a:schemeClr>
                          </a:solidFill>
                          <a:effectLst/>
                        </a:rPr>
                        <a:t> </a:t>
                      </a:r>
                      <a:endParaRPr lang="en-GB" sz="1400" b="0" i="0" u="none" strike="noStrike" dirty="0">
                        <a:solidFill>
                          <a:schemeClr val="tx2">
                            <a:lumMod val="60000"/>
                            <a:lumOff val="40000"/>
                          </a:schemeClr>
                        </a:solidFill>
                        <a:effectLst/>
                        <a:latin typeface="Calibri" panose="020F0502020204030204" pitchFamily="34" charset="0"/>
                      </a:endParaRPr>
                    </a:p>
                  </a:txBody>
                  <a:tcPr marL="8517" marR="8517" marT="8517" marB="0" anchor="b">
                    <a:solidFill>
                      <a:srgbClr val="92D050"/>
                    </a:solidFill>
                  </a:tcPr>
                </a:tc>
                <a:tc>
                  <a:txBody>
                    <a:bodyPr/>
                    <a:lstStyle/>
                    <a:p>
                      <a:pPr algn="ctr" fontAlgn="b"/>
                      <a:r>
                        <a:rPr lang="en-GB" sz="1200" u="none" strike="noStrike" dirty="0">
                          <a:solidFill>
                            <a:schemeClr val="tx2">
                              <a:lumMod val="60000"/>
                              <a:lumOff val="40000"/>
                            </a:schemeClr>
                          </a:solidFill>
                          <a:effectLst/>
                        </a:rPr>
                        <a:t> </a:t>
                      </a:r>
                      <a:endParaRPr lang="en-GB" sz="1200" b="1" i="0" u="none" strike="noStrike" dirty="0">
                        <a:solidFill>
                          <a:schemeClr val="tx2">
                            <a:lumMod val="60000"/>
                            <a:lumOff val="40000"/>
                          </a:schemeClr>
                        </a:solidFill>
                        <a:effectLst/>
                        <a:latin typeface="Calibri" panose="020F0502020204030204" pitchFamily="34" charset="0"/>
                      </a:endParaRPr>
                    </a:p>
                  </a:txBody>
                  <a:tcPr marL="8517" marR="8517" marT="8517" marB="0" anchor="b">
                    <a:solidFill>
                      <a:srgbClr val="92D050"/>
                    </a:solidFill>
                  </a:tcPr>
                </a:tc>
                <a:tc>
                  <a:txBody>
                    <a:bodyPr/>
                    <a:lstStyle/>
                    <a:p>
                      <a:pPr algn="ctr" fontAlgn="b"/>
                      <a:r>
                        <a:rPr lang="en-GB" sz="1200" u="none" strike="noStrike" dirty="0">
                          <a:solidFill>
                            <a:schemeClr val="tx2">
                              <a:lumMod val="60000"/>
                              <a:lumOff val="40000"/>
                            </a:schemeClr>
                          </a:solidFill>
                          <a:effectLst/>
                        </a:rPr>
                        <a:t> </a:t>
                      </a:r>
                      <a:endParaRPr lang="en-GB" sz="1200" b="1" i="0" u="none" strike="noStrike" dirty="0">
                        <a:solidFill>
                          <a:schemeClr val="tx2">
                            <a:lumMod val="60000"/>
                            <a:lumOff val="40000"/>
                          </a:schemeClr>
                        </a:solidFill>
                        <a:effectLst/>
                        <a:latin typeface="Calibri" panose="020F0502020204030204" pitchFamily="34" charset="0"/>
                      </a:endParaRPr>
                    </a:p>
                  </a:txBody>
                  <a:tcPr marL="8517" marR="8517" marT="8517" marB="0" anchor="b">
                    <a:solidFill>
                      <a:srgbClr val="92D050"/>
                    </a:solidFill>
                  </a:tcPr>
                </a:tc>
                <a:tc>
                  <a:txBody>
                    <a:bodyPr/>
                    <a:lstStyle/>
                    <a:p>
                      <a:endParaRPr lang="en-US" dirty="0">
                        <a:solidFill>
                          <a:schemeClr val="tx2">
                            <a:lumMod val="60000"/>
                            <a:lumOff val="40000"/>
                          </a:schemeClr>
                        </a:solidFill>
                      </a:endParaRPr>
                    </a:p>
                  </a:txBody>
                  <a:tcPr marL="8517" marR="8517" marT="8517" marB="0" anchor="b">
                    <a:solidFill>
                      <a:srgbClr val="92D050"/>
                    </a:solidFill>
                  </a:tcPr>
                </a:tc>
                <a:tc>
                  <a:txBody>
                    <a:bodyPr/>
                    <a:lstStyle/>
                    <a:p>
                      <a:endParaRPr lang="en-US" dirty="0">
                        <a:solidFill>
                          <a:schemeClr val="tx2">
                            <a:lumMod val="60000"/>
                            <a:lumOff val="40000"/>
                          </a:schemeClr>
                        </a:solidFill>
                      </a:endParaRPr>
                    </a:p>
                  </a:txBody>
                  <a:tcPr marL="8517" marR="8517" marT="8517" marB="0" anchor="b">
                    <a:solidFill>
                      <a:srgbClr val="92D050"/>
                    </a:solidFill>
                  </a:tcPr>
                </a:tc>
                <a:tc>
                  <a:txBody>
                    <a:bodyPr/>
                    <a:lstStyle/>
                    <a:p>
                      <a:endParaRPr lang="en-US" dirty="0">
                        <a:solidFill>
                          <a:schemeClr val="tx2">
                            <a:lumMod val="60000"/>
                            <a:lumOff val="40000"/>
                          </a:schemeClr>
                        </a:solidFill>
                      </a:endParaRPr>
                    </a:p>
                  </a:txBody>
                  <a:tcPr marL="8517" marR="8517" marT="8517" marB="0" anchor="b">
                    <a:solidFill>
                      <a:srgbClr val="92D050"/>
                    </a:solidFill>
                  </a:tcPr>
                </a:tc>
                <a:tc>
                  <a:txBody>
                    <a:bodyPr/>
                    <a:lstStyle/>
                    <a:p>
                      <a:pPr algn="ctr" fontAlgn="b"/>
                      <a:endParaRPr lang="en-GB" sz="1200" b="1" i="0" u="none" strike="noStrike" dirty="0">
                        <a:solidFill>
                          <a:schemeClr val="tx2">
                            <a:lumMod val="60000"/>
                            <a:lumOff val="40000"/>
                          </a:schemeClr>
                        </a:solidFill>
                        <a:effectLst/>
                        <a:latin typeface="Calibri" panose="020F0502020204030204" pitchFamily="34" charset="0"/>
                      </a:endParaRPr>
                    </a:p>
                  </a:txBody>
                  <a:tcPr marL="8517" marR="8517" marT="8517" marB="0" anchor="b">
                    <a:solidFill>
                      <a:srgbClr val="92D050"/>
                    </a:solidFill>
                  </a:tcPr>
                </a:tc>
                <a:tc>
                  <a:txBody>
                    <a:bodyPr/>
                    <a:lstStyle/>
                    <a:p>
                      <a:pPr algn="ctr" fontAlgn="b"/>
                      <a:endParaRPr lang="en-GB" sz="1200" b="1" i="0" u="none" strike="noStrike" dirty="0">
                        <a:solidFill>
                          <a:schemeClr val="tx2">
                            <a:lumMod val="60000"/>
                            <a:lumOff val="40000"/>
                          </a:schemeClr>
                        </a:solidFill>
                        <a:effectLst/>
                        <a:latin typeface="Calibri" panose="020F0502020204030204" pitchFamily="34" charset="0"/>
                      </a:endParaRPr>
                    </a:p>
                  </a:txBody>
                  <a:tcPr marL="8517" marR="8517" marT="8517" marB="0" anchor="b">
                    <a:solidFill>
                      <a:srgbClr val="92D050"/>
                    </a:solidFill>
                  </a:tcPr>
                </a:tc>
                <a:tc>
                  <a:txBody>
                    <a:bodyPr/>
                    <a:lstStyle/>
                    <a:p>
                      <a:pPr algn="ctr" fontAlgn="b"/>
                      <a:endParaRPr lang="en-GB" sz="1200" b="1" i="0" u="none" strike="noStrike" dirty="0">
                        <a:solidFill>
                          <a:schemeClr val="tx2">
                            <a:lumMod val="60000"/>
                            <a:lumOff val="40000"/>
                          </a:schemeClr>
                        </a:solidFill>
                        <a:effectLst/>
                        <a:latin typeface="Calibri" panose="020F0502020204030204" pitchFamily="34" charset="0"/>
                      </a:endParaRPr>
                    </a:p>
                  </a:txBody>
                  <a:tcPr marL="8517" marR="8517" marT="8517" marB="0" anchor="b">
                    <a:solidFill>
                      <a:srgbClr val="92D050"/>
                    </a:solidFill>
                  </a:tcPr>
                </a:tc>
                <a:tc>
                  <a:txBody>
                    <a:bodyPr/>
                    <a:lstStyle/>
                    <a:p>
                      <a:pPr algn="ctr" fontAlgn="b"/>
                      <a:endParaRPr lang="en-GB" sz="1200" b="1" i="0" u="none" strike="noStrike" dirty="0">
                        <a:solidFill>
                          <a:schemeClr val="tx2">
                            <a:lumMod val="60000"/>
                            <a:lumOff val="40000"/>
                          </a:schemeClr>
                        </a:solidFill>
                        <a:effectLst/>
                        <a:latin typeface="Calibri" panose="020F0502020204030204" pitchFamily="34" charset="0"/>
                      </a:endParaRPr>
                    </a:p>
                  </a:txBody>
                  <a:tcPr marL="8517" marR="8517" marT="8517" marB="0" anchor="b">
                    <a:solidFill>
                      <a:srgbClr val="92D050"/>
                    </a:solidFill>
                  </a:tcPr>
                </a:tc>
                <a:extLst>
                  <a:ext uri="{0D108BD9-81ED-4DB2-BD59-A6C34878D82A}">
                    <a16:rowId xmlns:a16="http://schemas.microsoft.com/office/drawing/2014/main" val="1631952623"/>
                  </a:ext>
                </a:extLst>
              </a:tr>
              <a:tr h="506968">
                <a:tc>
                  <a:txBody>
                    <a:bodyPr/>
                    <a:lstStyle/>
                    <a:p>
                      <a:pPr algn="l" fontAlgn="b"/>
                      <a:r>
                        <a:rPr lang="ka-GE" sz="1400" u="none" strike="noStrike" kern="1200" dirty="0">
                          <a:solidFill>
                            <a:schemeClr val="tx1"/>
                          </a:solidFill>
                          <a:effectLst/>
                          <a:latin typeface="+mn-lt"/>
                          <a:ea typeface="+mn-ea"/>
                          <a:cs typeface="+mn-cs"/>
                        </a:rPr>
                        <a:t>საბაზისო მაჩვენებლები</a:t>
                      </a:r>
                      <a:endParaRPr lang="en-GB" sz="1400" u="none" strike="noStrike" kern="1200" dirty="0">
                        <a:solidFill>
                          <a:schemeClr val="tx1"/>
                        </a:solidFill>
                        <a:effectLst/>
                        <a:latin typeface="+mn-lt"/>
                        <a:ea typeface="+mn-ea"/>
                        <a:cs typeface="+mn-cs"/>
                      </a:endParaRPr>
                    </a:p>
                  </a:txBody>
                  <a:tcPr marL="8517" marR="8517" marT="8517" marB="0" anchor="b"/>
                </a:tc>
                <a:tc>
                  <a:txBody>
                    <a:bodyPr/>
                    <a:lstStyle/>
                    <a:p>
                      <a:pPr algn="l" fontAlgn="b"/>
                      <a:r>
                        <a:rPr lang="en-GB" sz="1400" u="none" strike="noStrike" dirty="0">
                          <a:effectLst/>
                        </a:rPr>
                        <a:t>01.10.19</a:t>
                      </a:r>
                      <a:endParaRPr lang="en-GB" sz="14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£3,100</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£350</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600" b="0" i="0" u="none" strike="noStrike" dirty="0">
                          <a:solidFill>
                            <a:srgbClr val="000000"/>
                          </a:solidFill>
                          <a:effectLst/>
                          <a:latin typeface="Calibri" panose="020F0502020204030204" pitchFamily="34" charset="0"/>
                        </a:rPr>
                        <a:t>8</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6</a:t>
                      </a:r>
                      <a:r>
                        <a:rPr lang="ka-GE" sz="1600" u="none" strike="noStrike" dirty="0">
                          <a:effectLst/>
                        </a:rPr>
                        <a:t>,5</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10</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2.8</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7.9</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94</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20</a:t>
                      </a:r>
                      <a:endParaRPr lang="en-GB" sz="1600" b="0" i="0" u="none" strike="noStrike" dirty="0">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1315559418"/>
                  </a:ext>
                </a:extLst>
              </a:tr>
              <a:tr h="506968">
                <a:tc>
                  <a:txBody>
                    <a:bodyPr/>
                    <a:lstStyle/>
                    <a:p>
                      <a:pPr algn="l" fontAlgn="b"/>
                      <a:r>
                        <a:rPr lang="ka-GE" sz="1400" u="none" strike="noStrike" kern="1200" dirty="0">
                          <a:solidFill>
                            <a:schemeClr val="tx1"/>
                          </a:solidFill>
                          <a:effectLst/>
                          <a:latin typeface="+mn-lt"/>
                          <a:ea typeface="+mn-ea"/>
                          <a:cs typeface="+mn-cs"/>
                        </a:rPr>
                        <a:t>შუალედური</a:t>
                      </a:r>
                    </a:p>
                    <a:p>
                      <a:pPr algn="l" fontAlgn="b"/>
                      <a:r>
                        <a:rPr lang="ka-GE" sz="1400" u="none" strike="noStrike" kern="1200" dirty="0">
                          <a:solidFill>
                            <a:schemeClr val="tx1"/>
                          </a:solidFill>
                          <a:effectLst/>
                          <a:latin typeface="+mn-lt"/>
                          <a:ea typeface="+mn-ea"/>
                          <a:cs typeface="+mn-cs"/>
                        </a:rPr>
                        <a:t>მაჩვენებლები</a:t>
                      </a:r>
                      <a:endParaRPr lang="en-GB" sz="1400" u="none" strike="noStrike" kern="1200" dirty="0">
                        <a:solidFill>
                          <a:schemeClr val="tx1"/>
                        </a:solidFill>
                        <a:effectLst/>
                        <a:latin typeface="+mn-lt"/>
                        <a:ea typeface="+mn-ea"/>
                        <a:cs typeface="+mn-cs"/>
                      </a:endParaRPr>
                    </a:p>
                  </a:txBody>
                  <a:tcPr marL="8517" marR="8517" marT="8517" marB="0" anchor="b"/>
                </a:tc>
                <a:tc>
                  <a:txBody>
                    <a:bodyPr/>
                    <a:lstStyle/>
                    <a:p>
                      <a:pPr algn="l" fontAlgn="b"/>
                      <a:r>
                        <a:rPr lang="en-GB" sz="1400" u="none" strike="noStrike">
                          <a:effectLst/>
                        </a:rPr>
                        <a:t>31.05.20</a:t>
                      </a:r>
                      <a:endParaRPr lang="en-GB" sz="14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a:effectLst/>
                        </a:rPr>
                        <a:t>£3,150</a:t>
                      </a:r>
                      <a:endParaRPr lang="en-GB" sz="1600" b="0" i="0"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£375</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600" b="0" i="0" u="none" strike="noStrike" dirty="0">
                          <a:solidFill>
                            <a:srgbClr val="000000"/>
                          </a:solidFill>
                          <a:effectLst/>
                          <a:latin typeface="Calibri" panose="020F0502020204030204" pitchFamily="34" charset="0"/>
                        </a:rPr>
                        <a:t>6</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600" b="0" i="0" u="none" strike="noStrike" dirty="0">
                          <a:solidFill>
                            <a:srgbClr val="000000"/>
                          </a:solidFill>
                          <a:effectLst/>
                          <a:latin typeface="Calibri" panose="020F0502020204030204" pitchFamily="34" charset="0"/>
                        </a:rPr>
                        <a:t>6</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600" u="none" strike="noStrike" dirty="0">
                          <a:effectLst/>
                        </a:rPr>
                        <a:t>9</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2.9</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8.5</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95</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18</a:t>
                      </a:r>
                      <a:endParaRPr lang="en-GB" sz="1600" b="0" i="0" u="none" strike="noStrike" dirty="0">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1157204450"/>
                  </a:ext>
                </a:extLst>
              </a:tr>
              <a:tr h="506968">
                <a:tc>
                  <a:txBody>
                    <a:bodyPr/>
                    <a:lstStyle/>
                    <a:p>
                      <a:pPr algn="l" fontAlgn="b"/>
                      <a:r>
                        <a:rPr lang="ka-GE" sz="1400" u="none" strike="noStrike" kern="1200" dirty="0">
                          <a:solidFill>
                            <a:schemeClr val="tx1"/>
                          </a:solidFill>
                          <a:effectLst/>
                          <a:latin typeface="+mn-lt"/>
                          <a:ea typeface="+mn-ea"/>
                          <a:cs typeface="+mn-cs"/>
                        </a:rPr>
                        <a:t>მიღებული შედეგები</a:t>
                      </a:r>
                      <a:endParaRPr lang="en-GB" sz="1400" u="none" strike="noStrike" kern="1200" dirty="0">
                        <a:solidFill>
                          <a:schemeClr val="tx1"/>
                        </a:solidFill>
                        <a:effectLst/>
                        <a:latin typeface="+mn-lt"/>
                        <a:ea typeface="+mn-ea"/>
                        <a:cs typeface="+mn-cs"/>
                      </a:endParaRPr>
                    </a:p>
                  </a:txBody>
                  <a:tcPr marL="8517" marR="8517" marT="8517" marB="0" anchor="b"/>
                </a:tc>
                <a:tc>
                  <a:txBody>
                    <a:bodyPr/>
                    <a:lstStyle/>
                    <a:p>
                      <a:pPr algn="l" fontAlgn="b"/>
                      <a:r>
                        <a:rPr lang="en-GB" sz="1400" u="none" strike="noStrike" dirty="0">
                          <a:effectLst/>
                        </a:rPr>
                        <a:t>31.09.21</a:t>
                      </a:r>
                      <a:endParaRPr lang="en-GB" sz="14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£3,160</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£420</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600" b="0" i="0" u="none" strike="noStrike" dirty="0">
                          <a:solidFill>
                            <a:srgbClr val="000000"/>
                          </a:solidFill>
                          <a:effectLst/>
                          <a:latin typeface="Calibri" panose="020F0502020204030204" pitchFamily="34" charset="0"/>
                        </a:rPr>
                        <a:t>4</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600" b="0" i="0" u="none" strike="noStrike" dirty="0">
                          <a:solidFill>
                            <a:srgbClr val="000000"/>
                          </a:solidFill>
                          <a:effectLst/>
                          <a:latin typeface="Calibri" panose="020F0502020204030204" pitchFamily="34" charset="0"/>
                        </a:rPr>
                        <a:t>5.8</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ka-GE" sz="1600" b="0" i="0" u="none" strike="noStrike" dirty="0">
                          <a:solidFill>
                            <a:srgbClr val="000000"/>
                          </a:solidFill>
                          <a:effectLst/>
                          <a:latin typeface="Calibri" panose="020F0502020204030204" pitchFamily="34" charset="0"/>
                        </a:rPr>
                        <a:t>8</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3.4</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9.6</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96</a:t>
                      </a:r>
                      <a:endParaRPr lang="en-GB" sz="1600" b="0"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u="none" strike="noStrike" dirty="0">
                          <a:effectLst/>
                        </a:rPr>
                        <a:t>17</a:t>
                      </a:r>
                      <a:endParaRPr lang="en-GB" sz="1600" b="0" i="0" u="none" strike="noStrike" dirty="0">
                        <a:solidFill>
                          <a:srgbClr val="00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3538231499"/>
                  </a:ext>
                </a:extLst>
              </a:tr>
              <a:tr h="506968">
                <a:tc>
                  <a:txBody>
                    <a:bodyPr/>
                    <a:lstStyle/>
                    <a:p>
                      <a:pPr algn="l" fontAlgn="b"/>
                      <a:r>
                        <a:rPr lang="ka-GE" sz="1400" b="1" u="none" strike="noStrike" kern="1200" dirty="0">
                          <a:solidFill>
                            <a:schemeClr val="tx1"/>
                          </a:solidFill>
                          <a:effectLst/>
                          <a:latin typeface="+mn-lt"/>
                          <a:ea typeface="+mn-ea"/>
                          <a:cs typeface="+mn-cs"/>
                        </a:rPr>
                        <a:t>სამიზნე</a:t>
                      </a:r>
                    </a:p>
                    <a:p>
                      <a:pPr algn="l" fontAlgn="b"/>
                      <a:r>
                        <a:rPr lang="ka-GE" sz="1400" b="1" u="none" strike="noStrike" kern="1200" dirty="0">
                          <a:solidFill>
                            <a:schemeClr val="tx1"/>
                          </a:solidFill>
                          <a:effectLst/>
                          <a:latin typeface="+mn-lt"/>
                          <a:ea typeface="+mn-ea"/>
                          <a:cs typeface="+mn-cs"/>
                        </a:rPr>
                        <a:t>მაჩვენებლები</a:t>
                      </a:r>
                      <a:endParaRPr lang="en-GB" sz="1400" b="1" u="none" strike="noStrike" kern="1200" dirty="0">
                        <a:solidFill>
                          <a:schemeClr val="tx1"/>
                        </a:solidFill>
                        <a:effectLst/>
                        <a:latin typeface="+mn-lt"/>
                        <a:ea typeface="+mn-ea"/>
                        <a:cs typeface="+mn-cs"/>
                      </a:endParaRPr>
                    </a:p>
                  </a:txBody>
                  <a:tcPr marL="8517" marR="8517" marT="8517" marB="0" anchor="b"/>
                </a:tc>
                <a:tc>
                  <a:txBody>
                    <a:bodyPr/>
                    <a:lstStyle/>
                    <a:p>
                      <a:pPr algn="l" fontAlgn="b"/>
                      <a:r>
                        <a:rPr lang="en-GB" sz="1400" b="1" u="none" strike="noStrike" dirty="0">
                          <a:effectLst/>
                        </a:rPr>
                        <a:t>31.09.21</a:t>
                      </a:r>
                      <a:endParaRPr lang="en-GB" sz="1400" b="1" i="1"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b"/>
                      <a:r>
                        <a:rPr lang="en-GB" sz="1600" b="1" u="none" strike="noStrike" dirty="0">
                          <a:effectLst/>
                        </a:rPr>
                        <a:t>£3,250 </a:t>
                      </a:r>
                      <a:endParaRPr lang="en-GB" sz="1600" b="1" i="1"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ctr"/>
                      <a:endParaRPr lang="ka-GE" sz="1600" b="1" u="none" strike="noStrike" dirty="0">
                        <a:effectLst/>
                      </a:endParaRPr>
                    </a:p>
                    <a:p>
                      <a:pPr algn="ctr" fontAlgn="ctr"/>
                      <a:r>
                        <a:rPr lang="en-GB" sz="1600" b="1" u="none" strike="noStrike" dirty="0">
                          <a:effectLst/>
                        </a:rPr>
                        <a:t>£440 </a:t>
                      </a:r>
                      <a:endParaRPr lang="en-GB" sz="1600" b="1" i="1" u="none" strike="noStrike" dirty="0">
                        <a:solidFill>
                          <a:srgbClr val="000000"/>
                        </a:solidFill>
                        <a:effectLst/>
                        <a:latin typeface="Calibri" panose="020F0502020204030204" pitchFamily="34" charset="0"/>
                      </a:endParaRPr>
                    </a:p>
                  </a:txBody>
                  <a:tcPr marL="8517" marR="8517" marT="8517" marB="0" anchor="ctr"/>
                </a:tc>
                <a:tc>
                  <a:txBody>
                    <a:bodyPr/>
                    <a:lstStyle/>
                    <a:p>
                      <a:pPr algn="ctr" fontAlgn="ctr"/>
                      <a:endParaRPr lang="ka-GE" sz="1600" b="1" u="none" strike="noStrike" dirty="0">
                        <a:effectLst/>
                      </a:endParaRPr>
                    </a:p>
                    <a:p>
                      <a:pPr algn="ctr" fontAlgn="ctr"/>
                      <a:r>
                        <a:rPr lang="en-GB" sz="1600" b="1" u="none" strike="noStrike" dirty="0">
                          <a:effectLst/>
                        </a:rPr>
                        <a:t>5 </a:t>
                      </a:r>
                      <a:endParaRPr lang="en-GB" sz="1600" b="1" i="1" u="none" strike="noStrike" dirty="0">
                        <a:solidFill>
                          <a:srgbClr val="000000"/>
                        </a:solidFill>
                        <a:effectLst/>
                        <a:latin typeface="Calibri" panose="020F0502020204030204" pitchFamily="34" charset="0"/>
                      </a:endParaRPr>
                    </a:p>
                  </a:txBody>
                  <a:tcPr marL="8517" marR="8517" marT="8517" marB="0" anchor="ctr"/>
                </a:tc>
                <a:tc>
                  <a:txBody>
                    <a:bodyPr/>
                    <a:lstStyle/>
                    <a:p>
                      <a:pPr algn="ctr" fontAlgn="ctr"/>
                      <a:endParaRPr lang="ka-GE" sz="1600" b="1" i="1" u="none" strike="noStrike" dirty="0">
                        <a:solidFill>
                          <a:srgbClr val="000000"/>
                        </a:solidFill>
                        <a:effectLst/>
                        <a:latin typeface="Calibri" panose="020F0502020204030204" pitchFamily="34" charset="0"/>
                      </a:endParaRPr>
                    </a:p>
                    <a:p>
                      <a:pPr algn="ctr" fontAlgn="ctr"/>
                      <a:r>
                        <a:rPr lang="ka-GE" sz="1600" b="1" i="1" u="none" strike="noStrike" dirty="0">
                          <a:solidFill>
                            <a:srgbClr val="000000"/>
                          </a:solidFill>
                          <a:effectLst/>
                          <a:latin typeface="Calibri" panose="020F0502020204030204" pitchFamily="34" charset="0"/>
                        </a:rPr>
                        <a:t>6</a:t>
                      </a:r>
                      <a:endParaRPr lang="en-GB" sz="1600" b="1" i="1" u="none" strike="noStrike" dirty="0">
                        <a:solidFill>
                          <a:srgbClr val="000000"/>
                        </a:solidFill>
                        <a:effectLst/>
                        <a:latin typeface="Calibri" panose="020F0502020204030204" pitchFamily="34" charset="0"/>
                      </a:endParaRPr>
                    </a:p>
                  </a:txBody>
                  <a:tcPr marL="8517" marR="8517" marT="8517" marB="0" anchor="ctr"/>
                </a:tc>
                <a:tc>
                  <a:txBody>
                    <a:bodyPr/>
                    <a:lstStyle/>
                    <a:p>
                      <a:pPr algn="ctr" fontAlgn="ctr"/>
                      <a:endParaRPr lang="ka-GE" sz="1600" b="1" i="1" u="none" strike="noStrike" dirty="0">
                        <a:solidFill>
                          <a:srgbClr val="000000"/>
                        </a:solidFill>
                        <a:effectLst/>
                        <a:latin typeface="Calibri" panose="020F0502020204030204" pitchFamily="34" charset="0"/>
                      </a:endParaRPr>
                    </a:p>
                    <a:p>
                      <a:pPr algn="ctr" fontAlgn="ctr"/>
                      <a:r>
                        <a:rPr lang="ka-GE" sz="1600" b="1" i="1" u="none" strike="noStrike" dirty="0">
                          <a:solidFill>
                            <a:srgbClr val="000000"/>
                          </a:solidFill>
                          <a:effectLst/>
                          <a:latin typeface="Calibri" panose="020F0502020204030204" pitchFamily="34" charset="0"/>
                        </a:rPr>
                        <a:t>8,5</a:t>
                      </a:r>
                      <a:endParaRPr lang="en-GB" sz="1600" b="1" i="1" u="none" strike="noStrike" dirty="0">
                        <a:solidFill>
                          <a:srgbClr val="000000"/>
                        </a:solidFill>
                        <a:effectLst/>
                        <a:latin typeface="Calibri" panose="020F0502020204030204" pitchFamily="34" charset="0"/>
                      </a:endParaRPr>
                    </a:p>
                  </a:txBody>
                  <a:tcPr marL="8517" marR="8517" marT="8517" marB="0" anchor="ctr"/>
                </a:tc>
                <a:tc>
                  <a:txBody>
                    <a:bodyPr/>
                    <a:lstStyle/>
                    <a:p>
                      <a:pPr algn="ctr" fontAlgn="ctr"/>
                      <a:endParaRPr lang="ka-GE" sz="1600" b="1" u="none" strike="noStrike" dirty="0">
                        <a:effectLst/>
                      </a:endParaRPr>
                    </a:p>
                    <a:p>
                      <a:pPr algn="ctr" fontAlgn="ctr"/>
                      <a:r>
                        <a:rPr lang="en-GB" sz="1600" b="1" u="none" strike="noStrike" dirty="0">
                          <a:effectLst/>
                        </a:rPr>
                        <a:t>3.4</a:t>
                      </a:r>
                      <a:endParaRPr lang="en-GB" sz="1600" b="1" i="1" u="none" strike="noStrike" dirty="0">
                        <a:solidFill>
                          <a:srgbClr val="000000"/>
                        </a:solidFill>
                        <a:effectLst/>
                        <a:latin typeface="Calibri" panose="020F0502020204030204" pitchFamily="34" charset="0"/>
                      </a:endParaRPr>
                    </a:p>
                  </a:txBody>
                  <a:tcPr marL="8517" marR="8517" marT="8517" marB="0" anchor="ctr"/>
                </a:tc>
                <a:tc>
                  <a:txBody>
                    <a:bodyPr/>
                    <a:lstStyle/>
                    <a:p>
                      <a:pPr algn="ctr" fontAlgn="b"/>
                      <a:r>
                        <a:rPr lang="en-GB" sz="1600" b="1" u="none" strike="noStrike" dirty="0">
                          <a:effectLst/>
                        </a:rPr>
                        <a:t>10.1</a:t>
                      </a:r>
                      <a:endParaRPr lang="en-GB" sz="1600" b="1" i="0" u="none" strike="noStrike" dirty="0">
                        <a:solidFill>
                          <a:srgbClr val="000000"/>
                        </a:solidFill>
                        <a:effectLst/>
                        <a:latin typeface="Calibri" panose="020F0502020204030204" pitchFamily="34" charset="0"/>
                      </a:endParaRPr>
                    </a:p>
                  </a:txBody>
                  <a:tcPr marL="8517" marR="8517" marT="8517" marB="0" anchor="b"/>
                </a:tc>
                <a:tc>
                  <a:txBody>
                    <a:bodyPr/>
                    <a:lstStyle/>
                    <a:p>
                      <a:pPr algn="ctr" fontAlgn="ctr"/>
                      <a:endParaRPr lang="ka-GE" sz="1600" b="1" u="none" strike="noStrike" dirty="0">
                        <a:effectLst/>
                      </a:endParaRPr>
                    </a:p>
                    <a:p>
                      <a:pPr algn="ctr" fontAlgn="ctr"/>
                      <a:r>
                        <a:rPr lang="en-GB" sz="1600" b="1" u="none" strike="noStrike" dirty="0">
                          <a:effectLst/>
                        </a:rPr>
                        <a:t>99</a:t>
                      </a:r>
                      <a:endParaRPr lang="en-GB" sz="1600" b="1" i="1" u="none" strike="noStrike" dirty="0">
                        <a:solidFill>
                          <a:srgbClr val="000000"/>
                        </a:solidFill>
                        <a:effectLst/>
                        <a:latin typeface="Calibri" panose="020F0502020204030204" pitchFamily="34" charset="0"/>
                      </a:endParaRPr>
                    </a:p>
                  </a:txBody>
                  <a:tcPr marL="8517" marR="8517" marT="8517" marB="0" anchor="ctr"/>
                </a:tc>
                <a:tc>
                  <a:txBody>
                    <a:bodyPr/>
                    <a:lstStyle/>
                    <a:p>
                      <a:pPr algn="ctr" fontAlgn="ctr"/>
                      <a:endParaRPr lang="ka-GE" sz="1600" b="1" u="none" strike="noStrike" dirty="0">
                        <a:effectLst/>
                      </a:endParaRPr>
                    </a:p>
                    <a:p>
                      <a:pPr algn="ctr" fontAlgn="ctr"/>
                      <a:r>
                        <a:rPr lang="en-GB" sz="1600" b="1" u="none" strike="noStrike" dirty="0">
                          <a:effectLst/>
                        </a:rPr>
                        <a:t>15</a:t>
                      </a:r>
                      <a:endParaRPr lang="en-GB" sz="1600" b="1" i="1" u="none" strike="noStrike" dirty="0">
                        <a:solidFill>
                          <a:srgbClr val="000000"/>
                        </a:solidFill>
                        <a:effectLst/>
                        <a:latin typeface="Calibri" panose="020F0502020204030204" pitchFamily="34" charset="0"/>
                      </a:endParaRPr>
                    </a:p>
                  </a:txBody>
                  <a:tcPr marL="8517" marR="8517" marT="8517" marB="0" anchor="ctr"/>
                </a:tc>
                <a:extLst>
                  <a:ext uri="{0D108BD9-81ED-4DB2-BD59-A6C34878D82A}">
                    <a16:rowId xmlns:a16="http://schemas.microsoft.com/office/drawing/2014/main" val="1522315692"/>
                  </a:ext>
                </a:extLst>
              </a:tr>
              <a:tr h="642940">
                <a:tc>
                  <a:txBody>
                    <a:bodyPr/>
                    <a:lstStyle/>
                    <a:p>
                      <a:pPr algn="l" fontAlgn="b"/>
                      <a:r>
                        <a:rPr lang="ka-GE" sz="1400" u="none" strike="noStrike" dirty="0">
                          <a:effectLst/>
                        </a:rPr>
                        <a:t>მიზნის მიღწევა</a:t>
                      </a:r>
                      <a:endParaRPr lang="en-GB" sz="1400" b="1" i="0" u="none" strike="noStrike" dirty="0">
                        <a:solidFill>
                          <a:srgbClr val="000000"/>
                        </a:solidFill>
                        <a:effectLst/>
                        <a:latin typeface="Calibri" panose="020F0502020204030204" pitchFamily="34" charset="0"/>
                      </a:endParaRPr>
                    </a:p>
                  </a:txBody>
                  <a:tcPr marL="8517" marR="8517" marT="8517" marB="0" anchor="b"/>
                </a:tc>
                <a:tc>
                  <a:txBody>
                    <a:bodyPr/>
                    <a:lstStyle/>
                    <a:p>
                      <a:pPr algn="l" fontAlgn="b"/>
                      <a:r>
                        <a:rPr lang="en-GB" sz="1400" u="none" strike="noStrike">
                          <a:effectLst/>
                        </a:rPr>
                        <a:t>31.09.21</a:t>
                      </a:r>
                      <a:endParaRPr lang="en-GB" sz="1400" b="0" i="1" u="none" strike="noStrike">
                        <a:solidFill>
                          <a:srgbClr val="000000"/>
                        </a:solidFill>
                        <a:effectLst/>
                        <a:latin typeface="Calibri" panose="020F0502020204030204" pitchFamily="34" charset="0"/>
                      </a:endParaRPr>
                    </a:p>
                  </a:txBody>
                  <a:tcPr marL="8517" marR="8517" marT="8517" marB="0" anchor="b"/>
                </a:tc>
                <a:tc>
                  <a:txBody>
                    <a:bodyPr/>
                    <a:lstStyle/>
                    <a:p>
                      <a:pPr algn="ctr" fontAlgn="b"/>
                      <a:r>
                        <a:rPr lang="en-GB" sz="4000" b="1" u="none" strike="noStrike" dirty="0">
                          <a:solidFill>
                            <a:srgbClr val="FF0000"/>
                          </a:solidFill>
                          <a:effectLst/>
                        </a:rPr>
                        <a:t>x</a:t>
                      </a:r>
                      <a:endParaRPr lang="en-GB" sz="4000" b="1" i="0" u="none" strike="noStrike" dirty="0">
                        <a:solidFill>
                          <a:srgbClr val="FF0000"/>
                        </a:solidFill>
                        <a:effectLst/>
                        <a:latin typeface="Calibri" panose="020F0502020204030204" pitchFamily="34" charset="0"/>
                      </a:endParaRPr>
                    </a:p>
                  </a:txBody>
                  <a:tcPr marL="8517" marR="8517" marT="8517" marB="0" anchor="b"/>
                </a:tc>
                <a:tc>
                  <a:txBody>
                    <a:bodyPr/>
                    <a:lstStyle/>
                    <a:p>
                      <a:pPr algn="ctr" fontAlgn="b"/>
                      <a:r>
                        <a:rPr lang="en-GB" sz="4000" b="1" u="none" strike="noStrike" dirty="0">
                          <a:solidFill>
                            <a:srgbClr val="FF0000"/>
                          </a:solidFill>
                          <a:effectLst/>
                        </a:rPr>
                        <a:t>x</a:t>
                      </a:r>
                      <a:endParaRPr lang="en-GB" sz="4000" b="1" i="0" u="none" strike="noStrike" dirty="0">
                        <a:solidFill>
                          <a:srgbClr val="FF0000"/>
                        </a:solidFill>
                        <a:effectLst/>
                        <a:latin typeface="Calibri" panose="020F0502020204030204" pitchFamily="34" charset="0"/>
                      </a:endParaRPr>
                    </a:p>
                  </a:txBody>
                  <a:tcPr marL="8517" marR="8517" marT="8517" marB="0" anchor="b"/>
                </a:tc>
                <a:tc>
                  <a:txBody>
                    <a:bodyPr/>
                    <a:lstStyle/>
                    <a:p>
                      <a:pPr algn="ctr" fontAlgn="b"/>
                      <a:r>
                        <a:rPr lang="en-GB" sz="4000" u="none" strike="noStrike" dirty="0">
                          <a:solidFill>
                            <a:schemeClr val="accent6"/>
                          </a:solidFill>
                          <a:effectLst/>
                          <a:latin typeface="Webdings" pitchFamily="2" charset="2"/>
                        </a:rPr>
                        <a:t>a</a:t>
                      </a:r>
                      <a:endParaRPr lang="en-GB" sz="4000" b="1" i="0" u="none" strike="noStrike" dirty="0">
                        <a:solidFill>
                          <a:schemeClr val="accent6"/>
                        </a:solidFill>
                        <a:effectLst/>
                        <a:latin typeface="Webdings" pitchFamily="2" charset="2"/>
                      </a:endParaRPr>
                    </a:p>
                  </a:txBody>
                  <a:tcPr marL="8517" marR="8517" marT="8517" marB="0" anchor="b"/>
                </a:tc>
                <a:tc>
                  <a:txBody>
                    <a:bodyPr/>
                    <a:lstStyle/>
                    <a:p>
                      <a:pPr algn="ctr" fontAlgn="b"/>
                      <a:r>
                        <a:rPr lang="en-GB" sz="4000" u="none" strike="noStrike" dirty="0">
                          <a:solidFill>
                            <a:schemeClr val="accent6"/>
                          </a:solidFill>
                          <a:effectLst/>
                          <a:latin typeface="Webdings" pitchFamily="2" charset="2"/>
                        </a:rPr>
                        <a:t>a</a:t>
                      </a:r>
                      <a:endParaRPr lang="en-GB" sz="4000" b="1" i="0" u="none" strike="noStrike" dirty="0">
                        <a:solidFill>
                          <a:schemeClr val="accent6"/>
                        </a:solidFill>
                        <a:effectLst/>
                        <a:latin typeface="Webdings" pitchFamily="2" charset="2"/>
                      </a:endParaRPr>
                    </a:p>
                  </a:txBody>
                  <a:tcPr marL="8517" marR="8517" marT="8517" marB="0" anchor="b"/>
                </a:tc>
                <a:tc>
                  <a:txBody>
                    <a:bodyPr/>
                    <a:lstStyle/>
                    <a:p>
                      <a:pPr algn="ctr" fontAlgn="b"/>
                      <a:r>
                        <a:rPr lang="en-GB" sz="4000" u="none" strike="noStrike" dirty="0">
                          <a:solidFill>
                            <a:schemeClr val="accent6"/>
                          </a:solidFill>
                          <a:effectLst/>
                          <a:latin typeface="Webdings" pitchFamily="2" charset="2"/>
                        </a:rPr>
                        <a:t>a</a:t>
                      </a:r>
                      <a:endParaRPr lang="en-GB" sz="4000" b="1" i="0" u="none" strike="noStrike" dirty="0">
                        <a:solidFill>
                          <a:schemeClr val="accent6"/>
                        </a:solidFill>
                        <a:effectLst/>
                        <a:latin typeface="Webdings" pitchFamily="2" charset="2"/>
                      </a:endParaRPr>
                    </a:p>
                  </a:txBody>
                  <a:tcPr marL="8517" marR="8517" marT="8517" marB="0" anchor="b"/>
                </a:tc>
                <a:tc>
                  <a:txBody>
                    <a:bodyPr/>
                    <a:lstStyle/>
                    <a:p>
                      <a:pPr algn="ctr" fontAlgn="b"/>
                      <a:r>
                        <a:rPr lang="en-GB" sz="4000" u="none" strike="noStrike" dirty="0">
                          <a:solidFill>
                            <a:schemeClr val="accent6"/>
                          </a:solidFill>
                          <a:effectLst/>
                          <a:latin typeface="Webdings" pitchFamily="2" charset="2"/>
                        </a:rPr>
                        <a:t>a</a:t>
                      </a:r>
                      <a:endParaRPr lang="en-GB" sz="4000" b="1" i="0" u="none" strike="noStrike" dirty="0">
                        <a:solidFill>
                          <a:schemeClr val="accent6"/>
                        </a:solidFill>
                        <a:effectLst/>
                        <a:latin typeface="Webdings" pitchFamily="2" charset="2"/>
                      </a:endParaRPr>
                    </a:p>
                  </a:txBody>
                  <a:tcPr marL="8517" marR="8517" marT="8517" marB="0" anchor="b"/>
                </a:tc>
                <a:tc>
                  <a:txBody>
                    <a:bodyPr/>
                    <a:lstStyle/>
                    <a:p>
                      <a:pPr algn="ctr" fontAlgn="b"/>
                      <a:r>
                        <a:rPr lang="en-GB" sz="4000" b="1" u="none" strike="noStrike" dirty="0">
                          <a:solidFill>
                            <a:srgbClr val="FF0000"/>
                          </a:solidFill>
                          <a:effectLst/>
                        </a:rPr>
                        <a:t>x</a:t>
                      </a:r>
                      <a:endParaRPr lang="en-GB" sz="4000" b="1" i="0" u="none" strike="noStrike" dirty="0">
                        <a:solidFill>
                          <a:srgbClr val="FF0000"/>
                        </a:solidFill>
                        <a:effectLst/>
                        <a:latin typeface="Calibri" panose="020F0502020204030204" pitchFamily="34" charset="0"/>
                      </a:endParaRPr>
                    </a:p>
                  </a:txBody>
                  <a:tcPr marL="8517" marR="8517" marT="8517" marB="0" anchor="b"/>
                </a:tc>
                <a:tc>
                  <a:txBody>
                    <a:bodyPr/>
                    <a:lstStyle/>
                    <a:p>
                      <a:pPr algn="ctr" fontAlgn="b"/>
                      <a:r>
                        <a:rPr lang="en-GB" sz="4000" b="1" u="none" strike="noStrike" dirty="0">
                          <a:solidFill>
                            <a:srgbClr val="FF0000"/>
                          </a:solidFill>
                          <a:effectLst/>
                        </a:rPr>
                        <a:t>x</a:t>
                      </a:r>
                      <a:endParaRPr lang="en-GB" sz="4000" b="1" i="0" u="none" strike="noStrike" dirty="0">
                        <a:solidFill>
                          <a:srgbClr val="FF0000"/>
                        </a:solidFill>
                        <a:effectLst/>
                        <a:latin typeface="Calibri" panose="020F0502020204030204" pitchFamily="34" charset="0"/>
                      </a:endParaRPr>
                    </a:p>
                  </a:txBody>
                  <a:tcPr marL="8517" marR="8517" marT="8517" marB="0" anchor="b"/>
                </a:tc>
                <a:tc>
                  <a:txBody>
                    <a:bodyPr/>
                    <a:lstStyle/>
                    <a:p>
                      <a:pPr algn="ctr" fontAlgn="b"/>
                      <a:r>
                        <a:rPr lang="en-GB" sz="4000" b="1" u="none" strike="noStrike" dirty="0">
                          <a:solidFill>
                            <a:srgbClr val="FF0000"/>
                          </a:solidFill>
                          <a:effectLst/>
                        </a:rPr>
                        <a:t>x</a:t>
                      </a:r>
                      <a:endParaRPr lang="en-GB" sz="4000" b="1" i="0" u="none" strike="noStrike" dirty="0">
                        <a:solidFill>
                          <a:srgbClr val="FF0000"/>
                        </a:solidFill>
                        <a:effectLst/>
                        <a:latin typeface="Calibri" panose="020F0502020204030204" pitchFamily="34" charset="0"/>
                      </a:endParaRPr>
                    </a:p>
                  </a:txBody>
                  <a:tcPr marL="8517" marR="8517" marT="8517" marB="0" anchor="b"/>
                </a:tc>
                <a:extLst>
                  <a:ext uri="{0D108BD9-81ED-4DB2-BD59-A6C34878D82A}">
                    <a16:rowId xmlns:a16="http://schemas.microsoft.com/office/drawing/2014/main" val="3647339202"/>
                  </a:ext>
                </a:extLst>
              </a:tr>
            </a:tbl>
          </a:graphicData>
        </a:graphic>
      </p:graphicFrame>
      <p:sp>
        <p:nvSpPr>
          <p:cNvPr id="4" name="Rectangle 3">
            <a:extLst>
              <a:ext uri="{FF2B5EF4-FFF2-40B4-BE49-F238E27FC236}">
                <a16:creationId xmlns:a16="http://schemas.microsoft.com/office/drawing/2014/main" id="{C1B93899-2946-AC45-ADAB-058EC314B744}"/>
              </a:ext>
            </a:extLst>
          </p:cNvPr>
          <p:cNvSpPr/>
          <p:nvPr/>
        </p:nvSpPr>
        <p:spPr>
          <a:xfrm>
            <a:off x="3200399" y="1597691"/>
            <a:ext cx="5807423" cy="369332"/>
          </a:xfrm>
          <a:prstGeom prst="rect">
            <a:avLst/>
          </a:prstGeom>
        </p:spPr>
        <p:txBody>
          <a:bodyPr wrap="square">
            <a:spAutoFit/>
          </a:bodyPr>
          <a:lstStyle/>
          <a:p>
            <a:pPr algn="ctr"/>
            <a:r>
              <a:rPr lang="en-US" altLang="en-US" dirty="0"/>
              <a:t>Excel– </a:t>
            </a:r>
            <a:r>
              <a:rPr lang="ka-GE" altLang="en-US" dirty="0"/>
              <a:t>ის გამოყენებით მონაცემთა ფაილის შემუშავება</a:t>
            </a:r>
            <a:endParaRPr lang="en-US" altLang="en-US" dirty="0"/>
          </a:p>
        </p:txBody>
      </p:sp>
      <p:pic>
        <p:nvPicPr>
          <p:cNvPr id="5" name="Picture 4">
            <a:extLst>
              <a:ext uri="{FF2B5EF4-FFF2-40B4-BE49-F238E27FC236}">
                <a16:creationId xmlns:a16="http://schemas.microsoft.com/office/drawing/2014/main" id="{490F1DDF-98F4-4D07-83D4-17E50ECD2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861" y="5402424"/>
            <a:ext cx="8904390" cy="648432"/>
          </a:xfrm>
          <a:prstGeom prst="rect">
            <a:avLst/>
          </a:prstGeom>
        </p:spPr>
      </p:pic>
    </p:spTree>
    <p:extLst>
      <p:ext uri="{BB962C8B-B14F-4D97-AF65-F5344CB8AC3E}">
        <p14:creationId xmlns:p14="http://schemas.microsoft.com/office/powerpoint/2010/main" val="2276209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37950" y="92398"/>
            <a:ext cx="6516100" cy="584775"/>
          </a:xfrm>
          <a:prstGeom prst="rect">
            <a:avLst/>
          </a:prstGeom>
          <a:noFill/>
        </p:spPr>
        <p:txBody>
          <a:bodyPr wrap="square">
            <a:spAutoFit/>
          </a:bodyPr>
          <a:lstStyle/>
          <a:p>
            <a:pPr algn="ctr"/>
            <a:r>
              <a:rPr lang="en-US" sz="3200" b="1" dirty="0">
                <a:solidFill>
                  <a:srgbClr val="000000"/>
                </a:solidFill>
                <a:cs typeface="Times New Roman" pitchFamily="18" charset="0"/>
              </a:rPr>
              <a:t>SWOT </a:t>
            </a:r>
            <a:r>
              <a:rPr lang="ka-GE" sz="3200" b="1" dirty="0">
                <a:solidFill>
                  <a:srgbClr val="000000"/>
                </a:solidFill>
                <a:cs typeface="Times New Roman" pitchFamily="18" charset="0"/>
              </a:rPr>
              <a:t>ანალიზი</a:t>
            </a:r>
            <a:endParaRPr lang="en-US" sz="2400" b="1" dirty="0">
              <a:solidFill>
                <a:srgbClr val="000000"/>
              </a:solidFill>
              <a:cs typeface="Times New Roman" pitchFamily="18" charset="0"/>
            </a:endParaRPr>
          </a:p>
        </p:txBody>
      </p:sp>
      <p:sp>
        <p:nvSpPr>
          <p:cNvPr id="2" name="TextBox 1">
            <a:extLst>
              <a:ext uri="{FF2B5EF4-FFF2-40B4-BE49-F238E27FC236}">
                <a16:creationId xmlns:a16="http://schemas.microsoft.com/office/drawing/2014/main" id="{3A8331F0-A44A-2145-A73A-E57D64AB32DD}"/>
              </a:ext>
            </a:extLst>
          </p:cNvPr>
          <p:cNvSpPr txBox="1"/>
          <p:nvPr/>
        </p:nvSpPr>
        <p:spPr>
          <a:xfrm>
            <a:off x="863600" y="624166"/>
            <a:ext cx="11095519" cy="2462213"/>
          </a:xfrm>
          <a:prstGeom prst="rect">
            <a:avLst/>
          </a:prstGeom>
          <a:noFill/>
        </p:spPr>
        <p:txBody>
          <a:bodyPr wrap="square" rtlCol="0">
            <a:spAutoFit/>
          </a:bodyPr>
          <a:lstStyle/>
          <a:p>
            <a:pPr marL="342900" indent="-342900">
              <a:buFont typeface="+mj-lt"/>
              <a:buAutoNum type="arabicPeriod"/>
            </a:pPr>
            <a:r>
              <a:rPr lang="ka-GE" sz="2200" dirty="0"/>
              <a:t>ქვემოთ მოცემული ცხრილის საშუალებით ადგენთ სიტუაციის სავარაუდო </a:t>
            </a:r>
            <a:r>
              <a:rPr lang="ka-GE" sz="2200" b="1" dirty="0"/>
              <a:t>ძლიერ, სუსტ მხარეებს, შესაძლებლობებს და საფრთხეებს</a:t>
            </a:r>
            <a:endParaRPr lang="en-US" sz="2200" b="1" dirty="0"/>
          </a:p>
          <a:p>
            <a:pPr marL="342900" indent="-342900">
              <a:buFont typeface="+mj-lt"/>
              <a:buAutoNum type="arabicPeriod"/>
            </a:pPr>
            <a:r>
              <a:rPr lang="ka-GE" sz="2200" dirty="0"/>
              <a:t>შემდეგ უნდა გადაწყვიტოთ, თუ როგორ შეგიძლიათ გამოიყენოთ ძლიერი და სუსტი მხარეები, შესაძლებლობები და საფრთხეები სტრატეგიის ეფექტურობის უზრუნველსაყოფად</a:t>
            </a:r>
            <a:r>
              <a:rPr lang="en-US" sz="2200" dirty="0"/>
              <a:t>.</a:t>
            </a:r>
          </a:p>
          <a:p>
            <a:pPr marL="342900" indent="-342900">
              <a:buFont typeface="+mj-lt"/>
              <a:buAutoNum type="arabicPeriod"/>
            </a:pPr>
            <a:endParaRPr lang="en-US" sz="2200" dirty="0"/>
          </a:p>
          <a:p>
            <a:pPr marL="342900" indent="-342900">
              <a:buFont typeface="+mj-lt"/>
              <a:buAutoNum type="arabicPeriod"/>
            </a:pPr>
            <a:endParaRPr lang="en-US" sz="2200" b="1" dirty="0"/>
          </a:p>
        </p:txBody>
      </p:sp>
      <p:graphicFrame>
        <p:nvGraphicFramePr>
          <p:cNvPr id="5" name="Content Placeholder 5">
            <a:extLst>
              <a:ext uri="{FF2B5EF4-FFF2-40B4-BE49-F238E27FC236}">
                <a16:creationId xmlns:a16="http://schemas.microsoft.com/office/drawing/2014/main" id="{D4FDDC09-919A-BE42-9770-C24C5F4C89CC}"/>
              </a:ext>
            </a:extLst>
          </p:cNvPr>
          <p:cNvGraphicFramePr>
            <a:graphicFrameLocks/>
          </p:cNvGraphicFramePr>
          <p:nvPr>
            <p:extLst>
              <p:ext uri="{D42A27DB-BD31-4B8C-83A1-F6EECF244321}">
                <p14:modId xmlns:p14="http://schemas.microsoft.com/office/powerpoint/2010/main" val="4214441152"/>
              </p:ext>
            </p:extLst>
          </p:nvPr>
        </p:nvGraphicFramePr>
        <p:xfrm>
          <a:off x="1678075" y="3924300"/>
          <a:ext cx="9164096" cy="2746924"/>
        </p:xfrm>
        <a:graphic>
          <a:graphicData uri="http://schemas.openxmlformats.org/drawingml/2006/table">
            <a:tbl>
              <a:tblPr firstRow="1" bandRow="1">
                <a:tableStyleId>{5940675A-B579-460E-94D1-54222C63F5DA}</a:tableStyleId>
              </a:tblPr>
              <a:tblGrid>
                <a:gridCol w="2352941">
                  <a:extLst>
                    <a:ext uri="{9D8B030D-6E8A-4147-A177-3AD203B41FA5}">
                      <a16:colId xmlns:a16="http://schemas.microsoft.com/office/drawing/2014/main" val="4108459406"/>
                    </a:ext>
                  </a:extLst>
                </a:gridCol>
                <a:gridCol w="3219819">
                  <a:extLst>
                    <a:ext uri="{9D8B030D-6E8A-4147-A177-3AD203B41FA5}">
                      <a16:colId xmlns:a16="http://schemas.microsoft.com/office/drawing/2014/main" val="2183959239"/>
                    </a:ext>
                  </a:extLst>
                </a:gridCol>
                <a:gridCol w="3591336">
                  <a:extLst>
                    <a:ext uri="{9D8B030D-6E8A-4147-A177-3AD203B41FA5}">
                      <a16:colId xmlns:a16="http://schemas.microsoft.com/office/drawing/2014/main" val="2599572202"/>
                    </a:ext>
                  </a:extLst>
                </a:gridCol>
              </a:tblGrid>
              <a:tr h="682578">
                <a:tc>
                  <a:txBody>
                    <a:bodyPr/>
                    <a:lstStyle/>
                    <a:p>
                      <a:endParaRPr lang="en-GB" sz="1600" dirty="0"/>
                    </a:p>
                  </a:txBody>
                  <a:tcPr/>
                </a:tc>
                <a:tc>
                  <a:txBody>
                    <a:bodyPr/>
                    <a:lstStyle/>
                    <a:p>
                      <a:r>
                        <a:rPr lang="ka-GE" sz="1600" b="1" dirty="0"/>
                        <a:t>შესაძლებლობები (გარე)</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b="1" dirty="0"/>
                        <a:t>საფრთხეები</a:t>
                      </a:r>
                    </a:p>
                    <a:p>
                      <a:r>
                        <a:rPr lang="ka-GE" sz="1600" b="1" dirty="0"/>
                        <a:t>(გარე)</a:t>
                      </a:r>
                      <a:r>
                        <a:rPr lang="en-GB" sz="1600" dirty="0"/>
                        <a:t>…</a:t>
                      </a:r>
                    </a:p>
                    <a:p>
                      <a:pPr marL="285750" indent="-285750">
                        <a:buFont typeface="Arial" panose="020B0604020202020204" pitchFamily="34" charset="0"/>
                        <a:buChar char="•"/>
                      </a:pPr>
                      <a:r>
                        <a:rPr lang="en-GB" sz="1600" dirty="0"/>
                        <a:t>…</a:t>
                      </a:r>
                    </a:p>
                  </a:txBody>
                  <a:tcPr/>
                </a:tc>
                <a:extLst>
                  <a:ext uri="{0D108BD9-81ED-4DB2-BD59-A6C34878D82A}">
                    <a16:rowId xmlns:a16="http://schemas.microsoft.com/office/drawing/2014/main" val="3660141713"/>
                  </a:ext>
                </a:extLst>
              </a:tr>
              <a:tr h="644657">
                <a:tc>
                  <a:txBody>
                    <a:bodyPr/>
                    <a:lstStyle/>
                    <a:p>
                      <a:r>
                        <a:rPr lang="ka-GE" sz="1600" b="1" dirty="0"/>
                        <a:t>სიძლიერე (შიდა)</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dirty="0">
                          <a:solidFill>
                            <a:schemeClr val="tx2"/>
                          </a:solidFill>
                        </a:rPr>
                        <a:t>როგორ შეგიძლიათ გამოიყენოთ ძლიერი</a:t>
                      </a:r>
                      <a:r>
                        <a:rPr lang="ka-GE" sz="1600" baseline="0" dirty="0">
                          <a:solidFill>
                            <a:schemeClr val="tx2"/>
                          </a:solidFill>
                        </a:rPr>
                        <a:t> მხარეები </a:t>
                      </a:r>
                      <a:r>
                        <a:rPr lang="ka-GE" sz="1600" dirty="0">
                          <a:solidFill>
                            <a:schemeClr val="tx2"/>
                          </a:solidFill>
                        </a:rPr>
                        <a:t>შესაძლებლობების მაქსიმალურად გაზრდისთვის?</a:t>
                      </a:r>
                      <a:endParaRPr lang="en-GB" sz="1600" dirty="0">
                        <a:solidFill>
                          <a:schemeClr val="tx2"/>
                        </a:solidFill>
                      </a:endParaRPr>
                    </a:p>
                  </a:txBody>
                  <a:tcPr/>
                </a:tc>
                <a:tc>
                  <a:txBody>
                    <a:bodyPr/>
                    <a:lstStyle/>
                    <a:p>
                      <a:r>
                        <a:rPr lang="ka-GE" sz="1600" dirty="0">
                          <a:solidFill>
                            <a:schemeClr val="tx2"/>
                          </a:solidFill>
                        </a:rPr>
                        <a:t>როგორ შეგიძლიათ გამოიყენოთ ძლიერი</a:t>
                      </a:r>
                      <a:r>
                        <a:rPr lang="ka-GE" sz="1600" baseline="0" dirty="0">
                          <a:solidFill>
                            <a:schemeClr val="tx2"/>
                          </a:solidFill>
                        </a:rPr>
                        <a:t> მხარეები </a:t>
                      </a:r>
                      <a:r>
                        <a:rPr lang="ka-GE" sz="1600" dirty="0">
                          <a:solidFill>
                            <a:schemeClr val="tx2"/>
                          </a:solidFill>
                        </a:rPr>
                        <a:t>საფრთხეების მინიმუმამდე შესამცირებლად?</a:t>
                      </a:r>
                      <a:endParaRPr lang="en-GB" sz="1600" dirty="0">
                        <a:solidFill>
                          <a:schemeClr val="tx2"/>
                        </a:solidFill>
                      </a:endParaRPr>
                    </a:p>
                  </a:txBody>
                  <a:tcPr/>
                </a:tc>
                <a:extLst>
                  <a:ext uri="{0D108BD9-81ED-4DB2-BD59-A6C34878D82A}">
                    <a16:rowId xmlns:a16="http://schemas.microsoft.com/office/drawing/2014/main" val="3317861416"/>
                  </a:ext>
                </a:extLst>
              </a:tr>
              <a:tr h="857164">
                <a:tc>
                  <a:txBody>
                    <a:bodyPr/>
                    <a:lstStyle/>
                    <a:p>
                      <a:r>
                        <a:rPr lang="ka-GE" sz="1600" b="1" dirty="0"/>
                        <a:t>სისუსტეები (გარე)</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dirty="0">
                          <a:solidFill>
                            <a:schemeClr val="tx2"/>
                          </a:solidFill>
                        </a:rPr>
                        <a:t>როგორ შეგიძლიათ გამოიყენოთ შესაძლებლობები სისუსტეების შესამცირებლად?</a:t>
                      </a:r>
                      <a:endParaRPr lang="en-GB" sz="1600" dirty="0">
                        <a:solidFill>
                          <a:schemeClr val="tx2"/>
                        </a:solidFill>
                      </a:endParaRPr>
                    </a:p>
                  </a:txBody>
                  <a:tcPr/>
                </a:tc>
                <a:tc>
                  <a:txBody>
                    <a:bodyPr/>
                    <a:lstStyle/>
                    <a:p>
                      <a:r>
                        <a:rPr lang="ka-GE" sz="1600" dirty="0">
                          <a:solidFill>
                            <a:schemeClr val="tx2"/>
                          </a:solidFill>
                        </a:rPr>
                        <a:t>როგორ შეგიძლიათ მინიმუმამდე დაიყვანოთ სუსტი მხარეები და თავიდან აიცილოთ საფრთხეები?</a:t>
                      </a:r>
                      <a:endParaRPr lang="en-GB" sz="1600" dirty="0">
                        <a:solidFill>
                          <a:schemeClr val="tx2"/>
                        </a:solidFill>
                      </a:endParaRPr>
                    </a:p>
                  </a:txBody>
                  <a:tcPr/>
                </a:tc>
                <a:extLst>
                  <a:ext uri="{0D108BD9-81ED-4DB2-BD59-A6C34878D82A}">
                    <a16:rowId xmlns:a16="http://schemas.microsoft.com/office/drawing/2014/main" val="2695647346"/>
                  </a:ext>
                </a:extLst>
              </a:tr>
            </a:tbl>
          </a:graphicData>
        </a:graphic>
      </p:graphicFrame>
      <p:graphicFrame>
        <p:nvGraphicFramePr>
          <p:cNvPr id="3" name="Table 2">
            <a:extLst>
              <a:ext uri="{FF2B5EF4-FFF2-40B4-BE49-F238E27FC236}">
                <a16:creationId xmlns:a16="http://schemas.microsoft.com/office/drawing/2014/main" id="{8C0BAA5D-4A5C-D144-9EAD-2E5F226CD45A}"/>
              </a:ext>
            </a:extLst>
          </p:cNvPr>
          <p:cNvGraphicFramePr>
            <a:graphicFrameLocks noGrp="1"/>
          </p:cNvGraphicFramePr>
          <p:nvPr>
            <p:extLst>
              <p:ext uri="{D42A27DB-BD31-4B8C-83A1-F6EECF244321}">
                <p14:modId xmlns:p14="http://schemas.microsoft.com/office/powerpoint/2010/main" val="3260546176"/>
              </p:ext>
            </p:extLst>
          </p:nvPr>
        </p:nvGraphicFramePr>
        <p:xfrm>
          <a:off x="1678075" y="2411895"/>
          <a:ext cx="9164097" cy="1413636"/>
        </p:xfrm>
        <a:graphic>
          <a:graphicData uri="http://schemas.openxmlformats.org/drawingml/2006/table">
            <a:tbl>
              <a:tblPr firstRow="1" firstCol="1" bandRow="1">
                <a:tableStyleId>{5C22544A-7EE6-4342-B048-85BDC9FD1C3A}</a:tableStyleId>
              </a:tblPr>
              <a:tblGrid>
                <a:gridCol w="1079758">
                  <a:extLst>
                    <a:ext uri="{9D8B030D-6E8A-4147-A177-3AD203B41FA5}">
                      <a16:colId xmlns:a16="http://schemas.microsoft.com/office/drawing/2014/main" val="61709082"/>
                    </a:ext>
                  </a:extLst>
                </a:gridCol>
                <a:gridCol w="4041181">
                  <a:extLst>
                    <a:ext uri="{9D8B030D-6E8A-4147-A177-3AD203B41FA5}">
                      <a16:colId xmlns:a16="http://schemas.microsoft.com/office/drawing/2014/main" val="1652419222"/>
                    </a:ext>
                  </a:extLst>
                </a:gridCol>
                <a:gridCol w="4043158">
                  <a:extLst>
                    <a:ext uri="{9D8B030D-6E8A-4147-A177-3AD203B41FA5}">
                      <a16:colId xmlns:a16="http://schemas.microsoft.com/office/drawing/2014/main" val="7450901"/>
                    </a:ext>
                  </a:extLst>
                </a:gridCol>
              </a:tblGrid>
              <a:tr h="277846">
                <a:tc>
                  <a:txBody>
                    <a:bodyPr/>
                    <a:lstStyle/>
                    <a:p>
                      <a:pPr algn="ctr">
                        <a:lnSpc>
                          <a:spcPct val="107000"/>
                        </a:lnSpc>
                        <a:spcBef>
                          <a:spcPts val="600"/>
                        </a:spcBef>
                        <a:spcAft>
                          <a:spcPts val="60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algn="ctr">
                        <a:lnSpc>
                          <a:spcPct val="107000"/>
                        </a:lnSpc>
                        <a:spcBef>
                          <a:spcPts val="600"/>
                        </a:spcBef>
                        <a:spcAft>
                          <a:spcPts val="60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738610"/>
                  </a:ext>
                </a:extLst>
              </a:tr>
              <a:tr h="557106">
                <a:tc>
                  <a:txBody>
                    <a:bodyPr/>
                    <a:lstStyle/>
                    <a:p>
                      <a:pPr marL="71755" marR="71755" algn="ctr">
                        <a:lnSpc>
                          <a:spcPct val="107000"/>
                        </a:lnSpc>
                        <a:spcBef>
                          <a:spcPts val="600"/>
                        </a:spcBef>
                        <a:spcAft>
                          <a:spcPts val="600"/>
                        </a:spcAft>
                      </a:pPr>
                      <a:r>
                        <a:rPr lang="ka-GE" sz="1400">
                          <a:effectLst/>
                        </a:rPr>
                        <a:t>შიდა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600"/>
                        </a:spcBef>
                        <a:spcAft>
                          <a:spcPts val="600"/>
                        </a:spcAft>
                      </a:pPr>
                      <a:r>
                        <a:rPr lang="ka-GE" sz="1400">
                          <a:effectLst/>
                        </a:rPr>
                        <a:t>S − ძლიერი მხარეები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ka-GE" sz="1400">
                          <a:effectLst/>
                        </a:rPr>
                        <a:t>W – სუსტი მხარეები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2811332"/>
                  </a:ext>
                </a:extLst>
              </a:tr>
              <a:tr h="578684">
                <a:tc>
                  <a:txBody>
                    <a:bodyPr/>
                    <a:lstStyle/>
                    <a:p>
                      <a:pPr marL="71755" marR="71755" algn="ctr">
                        <a:lnSpc>
                          <a:spcPct val="107000"/>
                        </a:lnSpc>
                        <a:spcBef>
                          <a:spcPts val="600"/>
                        </a:spcBef>
                        <a:spcAft>
                          <a:spcPts val="600"/>
                        </a:spcAft>
                      </a:pPr>
                      <a:r>
                        <a:rPr lang="ka-GE" sz="1400">
                          <a:effectLst/>
                        </a:rPr>
                        <a:t>გარე</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600"/>
                        </a:spcBef>
                        <a:spcAft>
                          <a:spcPts val="600"/>
                        </a:spcAft>
                      </a:pPr>
                      <a:r>
                        <a:rPr lang="ka-GE" sz="1400" dirty="0">
                          <a:effectLst/>
                        </a:rPr>
                        <a:t>O − შესაძლებლობები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ka-GE" sz="1400" dirty="0">
                          <a:effectLst/>
                        </a:rPr>
                        <a:t>T – საფრთხეები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952319"/>
                  </a:ext>
                </a:extLst>
              </a:tr>
            </a:tbl>
          </a:graphicData>
        </a:graphic>
      </p:graphicFrame>
      <p:sp>
        <p:nvSpPr>
          <p:cNvPr id="4" name="Rectangle 1">
            <a:extLst>
              <a:ext uri="{FF2B5EF4-FFF2-40B4-BE49-F238E27FC236}">
                <a16:creationId xmlns:a16="http://schemas.microsoft.com/office/drawing/2014/main" id="{21EF5EF4-4F9F-584A-839E-25394E167BB3}"/>
              </a:ext>
            </a:extLst>
          </p:cNvPr>
          <p:cNvSpPr>
            <a:spLocks noChangeArrowheads="1"/>
          </p:cNvSpPr>
          <p:nvPr/>
        </p:nvSpPr>
        <p:spPr bwMode="auto">
          <a:xfrm>
            <a:off x="96406" y="3013751"/>
            <a:ext cx="18984747" cy="60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71138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4A34E3-EFFF-2A42-9200-7A6A34D77D42}"/>
              </a:ext>
            </a:extLst>
          </p:cNvPr>
          <p:cNvGraphicFramePr>
            <a:graphicFrameLocks noGrp="1"/>
          </p:cNvGraphicFramePr>
          <p:nvPr>
            <p:ph idx="4294967295"/>
            <p:extLst>
              <p:ext uri="{D42A27DB-BD31-4B8C-83A1-F6EECF244321}">
                <p14:modId xmlns:p14="http://schemas.microsoft.com/office/powerpoint/2010/main" val="14186985"/>
              </p:ext>
            </p:extLst>
          </p:nvPr>
        </p:nvGraphicFramePr>
        <p:xfrm>
          <a:off x="152398" y="1043355"/>
          <a:ext cx="11910648" cy="5791200"/>
        </p:xfrm>
        <a:graphic>
          <a:graphicData uri="http://schemas.openxmlformats.org/drawingml/2006/table">
            <a:tbl>
              <a:tblPr firstRow="1" firstCol="1" bandRow="1">
                <a:tableStyleId>{5940675A-B579-460E-94D1-54222C63F5DA}</a:tableStyleId>
              </a:tblPr>
              <a:tblGrid>
                <a:gridCol w="5962949">
                  <a:extLst>
                    <a:ext uri="{9D8B030D-6E8A-4147-A177-3AD203B41FA5}">
                      <a16:colId xmlns:a16="http://schemas.microsoft.com/office/drawing/2014/main" val="1760855579"/>
                    </a:ext>
                  </a:extLst>
                </a:gridCol>
                <a:gridCol w="5947699">
                  <a:extLst>
                    <a:ext uri="{9D8B030D-6E8A-4147-A177-3AD203B41FA5}">
                      <a16:colId xmlns:a16="http://schemas.microsoft.com/office/drawing/2014/main" val="927227440"/>
                    </a:ext>
                  </a:extLst>
                </a:gridCol>
              </a:tblGrid>
              <a:tr h="456384">
                <a:tc>
                  <a:txBody>
                    <a:bodyPr/>
                    <a:lstStyle/>
                    <a:p>
                      <a:pPr>
                        <a:spcAft>
                          <a:spcPts val="0"/>
                        </a:spcAft>
                      </a:pPr>
                      <a:r>
                        <a:rPr lang="ka-GE" sz="2400" dirty="0">
                          <a:effectLst/>
                        </a:rPr>
                        <a:t>ძლიერი მხარეები</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2400" dirty="0">
                          <a:effectLst/>
                        </a:rPr>
                        <a:t>სუსტი მხარეები</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extLst>
                  <a:ext uri="{0D108BD9-81ED-4DB2-BD59-A6C34878D82A}">
                    <a16:rowId xmlns:a16="http://schemas.microsoft.com/office/drawing/2014/main" val="1577333892"/>
                  </a:ext>
                </a:extLst>
              </a:tr>
              <a:tr h="2040630">
                <a:tc>
                  <a:txBody>
                    <a:bodyPr/>
                    <a:lstStyle/>
                    <a:p>
                      <a:pPr marL="342900" lvl="0" indent="-342900">
                        <a:spcAft>
                          <a:spcPts val="0"/>
                        </a:spcAft>
                        <a:buFont typeface="Symbol" pitchFamily="2" charset="2"/>
                        <a:buChar char=""/>
                      </a:pPr>
                      <a:r>
                        <a:rPr lang="en-US" sz="1200" dirty="0" err="1">
                          <a:effectLst/>
                        </a:rPr>
                        <a:t>პოლიტიკური</a:t>
                      </a:r>
                      <a:r>
                        <a:rPr lang="en-US" sz="1200" dirty="0">
                          <a:effectLst/>
                        </a:rPr>
                        <a:t> </a:t>
                      </a:r>
                      <a:r>
                        <a:rPr lang="en-US" sz="1200" dirty="0" err="1">
                          <a:effectLst/>
                        </a:rPr>
                        <a:t>ნება</a:t>
                      </a:r>
                      <a:endParaRPr lang="en-US" sz="1200" dirty="0">
                        <a:effectLst/>
                      </a:endParaRPr>
                    </a:p>
                    <a:p>
                      <a:pPr marL="342900" lvl="0" indent="-342900">
                        <a:spcAft>
                          <a:spcPts val="0"/>
                        </a:spcAft>
                        <a:buFont typeface="Symbol" pitchFamily="2" charset="2"/>
                        <a:buChar char=""/>
                      </a:pPr>
                      <a:r>
                        <a:rPr lang="en-US" sz="1200" dirty="0" err="1">
                          <a:effectLst/>
                        </a:rPr>
                        <a:t>ეკონომიკური</a:t>
                      </a:r>
                      <a:r>
                        <a:rPr lang="en-US" sz="1200" dirty="0">
                          <a:effectLst/>
                        </a:rPr>
                        <a:t> </a:t>
                      </a:r>
                      <a:r>
                        <a:rPr lang="en-US" sz="1200" dirty="0" err="1">
                          <a:effectLst/>
                        </a:rPr>
                        <a:t>რეფორმები</a:t>
                      </a:r>
                      <a:r>
                        <a:rPr lang="ka-GE" sz="1200" dirty="0">
                          <a:effectLst/>
                        </a:rPr>
                        <a:t>ს უწყვეტი პროცესი</a:t>
                      </a:r>
                      <a:endParaRPr lang="en-US" sz="1200" dirty="0">
                        <a:effectLst/>
                      </a:endParaRPr>
                    </a:p>
                    <a:p>
                      <a:pPr marL="342900" lvl="0" indent="-342900">
                        <a:spcAft>
                          <a:spcPts val="0"/>
                        </a:spcAft>
                        <a:buFont typeface="Symbol" pitchFamily="2" charset="2"/>
                        <a:buChar char=""/>
                      </a:pPr>
                      <a:r>
                        <a:rPr lang="en-US" sz="1200" dirty="0" err="1">
                          <a:effectLst/>
                        </a:rPr>
                        <a:t>ინფლაციის</a:t>
                      </a:r>
                      <a:r>
                        <a:rPr lang="en-US" sz="1200" dirty="0">
                          <a:effectLst/>
                        </a:rPr>
                        <a:t> </a:t>
                      </a:r>
                      <a:r>
                        <a:rPr lang="en-US" sz="1200" dirty="0" err="1">
                          <a:effectLst/>
                        </a:rPr>
                        <a:t>დაბალი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en-US" sz="1200" dirty="0" err="1">
                          <a:effectLst/>
                        </a:rPr>
                        <a:t>კორუფციის</a:t>
                      </a:r>
                      <a:r>
                        <a:rPr lang="en-US" sz="1200" dirty="0">
                          <a:effectLst/>
                        </a:rPr>
                        <a:t> </a:t>
                      </a:r>
                      <a:r>
                        <a:rPr lang="en-US" sz="1200" dirty="0" err="1">
                          <a:effectLst/>
                        </a:rPr>
                        <a:t>დაბალი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en-US" sz="1200" dirty="0" err="1">
                          <a:effectLst/>
                        </a:rPr>
                        <a:t>ბიზნესის</a:t>
                      </a:r>
                      <a:r>
                        <a:rPr lang="en-US" sz="1200" dirty="0">
                          <a:effectLst/>
                        </a:rPr>
                        <a:t> </a:t>
                      </a:r>
                      <a:r>
                        <a:rPr lang="en-US" sz="1200" dirty="0" err="1">
                          <a:effectLst/>
                        </a:rPr>
                        <a:t>კეთების</a:t>
                      </a:r>
                      <a:r>
                        <a:rPr lang="en-US" sz="1200" dirty="0">
                          <a:effectLst/>
                        </a:rPr>
                        <a:t> </a:t>
                      </a:r>
                      <a:r>
                        <a:rPr lang="en-US" sz="1200" dirty="0" err="1">
                          <a:effectLst/>
                        </a:rPr>
                        <a:t>სიმარტივე</a:t>
                      </a:r>
                      <a:endParaRPr lang="en-US" sz="1200" dirty="0">
                        <a:effectLst/>
                      </a:endParaRPr>
                    </a:p>
                    <a:p>
                      <a:pPr marL="342900" lvl="0" indent="-342900">
                        <a:spcAft>
                          <a:spcPts val="0"/>
                        </a:spcAft>
                        <a:buFont typeface="Symbol" pitchFamily="2" charset="2"/>
                        <a:buChar char=""/>
                      </a:pPr>
                      <a:r>
                        <a:rPr lang="en-US" sz="1200" dirty="0">
                          <a:effectLst/>
                        </a:rPr>
                        <a:t>2010 </a:t>
                      </a:r>
                      <a:r>
                        <a:rPr lang="en-US" sz="1200" dirty="0" err="1">
                          <a:effectLst/>
                        </a:rPr>
                        <a:t>წლიდან</a:t>
                      </a:r>
                      <a:r>
                        <a:rPr lang="en-US" sz="1200" dirty="0">
                          <a:effectLst/>
                        </a:rPr>
                        <a:t> </a:t>
                      </a:r>
                      <a:r>
                        <a:rPr lang="en-US" sz="1200" dirty="0" err="1">
                          <a:effectLst/>
                        </a:rPr>
                        <a:t>მშპ</a:t>
                      </a:r>
                      <a:r>
                        <a:rPr lang="en-US" sz="1200" dirty="0">
                          <a:effectLst/>
                        </a:rPr>
                        <a:t> </a:t>
                      </a:r>
                      <a:r>
                        <a:rPr lang="en-US" sz="1200" dirty="0" err="1">
                          <a:effectLst/>
                        </a:rPr>
                        <a:t>სტაბილური</a:t>
                      </a:r>
                      <a:r>
                        <a:rPr lang="en-US" sz="1200" dirty="0">
                          <a:effectLst/>
                        </a:rPr>
                        <a:t> </a:t>
                      </a:r>
                      <a:r>
                        <a:rPr lang="en-US" sz="1200" dirty="0" err="1">
                          <a:effectLst/>
                        </a:rPr>
                        <a:t>ზრდა</a:t>
                      </a:r>
                      <a:endParaRPr lang="en-US" sz="1200" dirty="0">
                        <a:effectLst/>
                      </a:endParaRPr>
                    </a:p>
                    <a:p>
                      <a:pPr marL="342900" lvl="0" indent="-342900">
                        <a:spcAft>
                          <a:spcPts val="0"/>
                        </a:spcAft>
                        <a:buFont typeface="Symbol" pitchFamily="2" charset="2"/>
                        <a:buChar char=""/>
                      </a:pPr>
                      <a:r>
                        <a:rPr lang="en-US" sz="1200" dirty="0" err="1">
                          <a:effectLst/>
                        </a:rPr>
                        <a:t>გამარტივებული</a:t>
                      </a:r>
                      <a:r>
                        <a:rPr lang="en-US" sz="1200" dirty="0">
                          <a:effectLst/>
                        </a:rPr>
                        <a:t> </a:t>
                      </a:r>
                      <a:r>
                        <a:rPr lang="en-US" sz="1200" dirty="0" err="1">
                          <a:effectLst/>
                        </a:rPr>
                        <a:t>ადმინისტრაციული</a:t>
                      </a:r>
                      <a:r>
                        <a:rPr lang="en-US" sz="1200" dirty="0">
                          <a:effectLst/>
                        </a:rPr>
                        <a:t> </a:t>
                      </a:r>
                      <a:r>
                        <a:rPr lang="en-US" sz="1200" dirty="0" err="1">
                          <a:effectLst/>
                        </a:rPr>
                        <a:t>პროცედურები</a:t>
                      </a:r>
                      <a:r>
                        <a:rPr lang="en-US" sz="1200" dirty="0">
                          <a:effectLst/>
                        </a:rPr>
                        <a:t> </a:t>
                      </a:r>
                      <a:r>
                        <a:rPr lang="en-US" sz="1200" dirty="0" err="1">
                          <a:effectLst/>
                        </a:rPr>
                        <a:t>და</a:t>
                      </a:r>
                      <a:r>
                        <a:rPr lang="en-US" sz="1200" dirty="0">
                          <a:effectLst/>
                        </a:rPr>
                        <a:t> </a:t>
                      </a:r>
                      <a:r>
                        <a:rPr lang="en-US" sz="1200" dirty="0" err="1">
                          <a:effectLst/>
                        </a:rPr>
                        <a:t>განვითარებული</a:t>
                      </a:r>
                      <a:r>
                        <a:rPr lang="en-US" sz="1200" dirty="0">
                          <a:effectLst/>
                        </a:rPr>
                        <a:t> </a:t>
                      </a:r>
                      <a:r>
                        <a:rPr lang="en-US" sz="1200" dirty="0" err="1">
                          <a:effectLst/>
                        </a:rPr>
                        <a:t>სახელმწიფო</a:t>
                      </a:r>
                      <a:r>
                        <a:rPr lang="en-US" sz="1200" dirty="0">
                          <a:effectLst/>
                        </a:rPr>
                        <a:t> </a:t>
                      </a:r>
                      <a:r>
                        <a:rPr lang="en-US" sz="1200" dirty="0" err="1">
                          <a:effectLst/>
                        </a:rPr>
                        <a:t>სერვისები</a:t>
                      </a:r>
                      <a:endParaRPr lang="en-US" sz="1200" dirty="0">
                        <a:effectLst/>
                      </a:endParaRPr>
                    </a:p>
                    <a:p>
                      <a:pPr marL="342900" lvl="0" indent="-342900">
                        <a:spcAft>
                          <a:spcPts val="0"/>
                        </a:spcAft>
                        <a:buFont typeface="Symbol" pitchFamily="2" charset="2"/>
                        <a:buChar char=""/>
                      </a:pPr>
                      <a:r>
                        <a:rPr lang="en-US" sz="1200" dirty="0" err="1">
                          <a:effectLst/>
                        </a:rPr>
                        <a:t>საქართველოს</a:t>
                      </a:r>
                      <a:r>
                        <a:rPr lang="en-US" sz="1200" dirty="0">
                          <a:effectLst/>
                        </a:rPr>
                        <a:t> </a:t>
                      </a:r>
                      <a:r>
                        <a:rPr lang="en-US" sz="1200" dirty="0" err="1">
                          <a:effectLst/>
                        </a:rPr>
                        <a:t>გეოგრაფიული</a:t>
                      </a:r>
                      <a:r>
                        <a:rPr lang="en-US" sz="1200" dirty="0">
                          <a:effectLst/>
                        </a:rPr>
                        <a:t> </a:t>
                      </a:r>
                      <a:r>
                        <a:rPr lang="en-US" sz="1200" dirty="0" err="1">
                          <a:effectLst/>
                        </a:rPr>
                        <a:t>მდებარეობა</a:t>
                      </a:r>
                      <a:r>
                        <a:rPr lang="en-US" sz="1200" dirty="0">
                          <a:effectLst/>
                        </a:rPr>
                        <a:t> </a:t>
                      </a:r>
                    </a:p>
                    <a:p>
                      <a:pPr marL="342900" lvl="0" indent="-342900">
                        <a:spcAft>
                          <a:spcPts val="0"/>
                        </a:spcAft>
                        <a:buFont typeface="Symbol" pitchFamily="2" charset="2"/>
                        <a:buChar char=""/>
                      </a:pPr>
                      <a:r>
                        <a:rPr lang="ka-GE" sz="1200" dirty="0">
                          <a:effectLst/>
                        </a:rPr>
                        <a:t>ეკონომიკის გახსნილობის მაღალი დონე</a:t>
                      </a:r>
                      <a:endParaRPr lang="en-US" sz="1200" dirty="0">
                        <a:effectLst/>
                      </a:endParaRPr>
                    </a:p>
                    <a:p>
                      <a:pPr marL="342900" lvl="0" indent="-342900">
                        <a:spcAft>
                          <a:spcPts val="0"/>
                        </a:spcAft>
                        <a:buFont typeface="Symbol" pitchFamily="2" charset="2"/>
                        <a:buChar char=""/>
                      </a:pPr>
                      <a:r>
                        <a:rPr lang="ka-GE" sz="1200" dirty="0">
                          <a:effectLst/>
                        </a:rPr>
                        <a:t>ახალგაზრდა სამუშაო ძალა/ადამიანური კაპიტალი</a:t>
                      </a:r>
                      <a:endParaRPr lang="en-US" sz="1200" dirty="0">
                        <a:effectLst/>
                      </a:endParaRPr>
                    </a:p>
                    <a:p>
                      <a:pPr>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tc>
                  <a:txBody>
                    <a:bodyPr/>
                    <a:lstStyle/>
                    <a:p>
                      <a:pPr marL="342900" lvl="0" indent="-342900">
                        <a:spcAft>
                          <a:spcPts val="0"/>
                        </a:spcAft>
                        <a:buFont typeface="Symbol" pitchFamily="2" charset="2"/>
                        <a:buChar char=""/>
                      </a:pPr>
                      <a:r>
                        <a:rPr lang="en-US" sz="1200" dirty="0" err="1">
                          <a:effectLst/>
                        </a:rPr>
                        <a:t>კვლევა-განვითარების</a:t>
                      </a:r>
                      <a:r>
                        <a:rPr lang="en-US" sz="1200" dirty="0">
                          <a:effectLst/>
                        </a:rPr>
                        <a:t> </a:t>
                      </a:r>
                      <a:r>
                        <a:rPr lang="ka-GE" sz="1200" dirty="0">
                          <a:effectLst/>
                        </a:rPr>
                        <a:t>(ე.წ. </a:t>
                      </a:r>
                      <a:r>
                        <a:rPr lang="en-US" sz="1200" dirty="0">
                          <a:effectLst/>
                        </a:rPr>
                        <a:t>R&amp;D) </a:t>
                      </a:r>
                      <a:r>
                        <a:rPr lang="en-US" sz="1200" dirty="0" err="1">
                          <a:effectLst/>
                        </a:rPr>
                        <a:t>დაბალი</a:t>
                      </a:r>
                      <a:r>
                        <a:rPr lang="en-US" sz="1200" dirty="0">
                          <a:effectLst/>
                        </a:rPr>
                        <a:t> </a:t>
                      </a:r>
                      <a:r>
                        <a:rPr lang="en-US" sz="1200" dirty="0" err="1">
                          <a:effectLst/>
                        </a:rPr>
                        <a:t>დონე</a:t>
                      </a:r>
                      <a:r>
                        <a:rPr lang="en-US" sz="1200" dirty="0">
                          <a:effectLst/>
                        </a:rPr>
                        <a:t> </a:t>
                      </a:r>
                    </a:p>
                    <a:p>
                      <a:pPr marL="342900" lvl="0" indent="-342900">
                        <a:spcAft>
                          <a:spcPts val="0"/>
                        </a:spcAft>
                        <a:buFont typeface="Symbol" pitchFamily="2" charset="2"/>
                        <a:buChar char=""/>
                      </a:pPr>
                      <a:r>
                        <a:rPr lang="ka-GE" sz="1200" dirty="0">
                          <a:effectLst/>
                        </a:rPr>
                        <a:t>სუსტი სოციალური პარტნიორობა</a:t>
                      </a:r>
                      <a:endParaRPr lang="en-US" sz="1200" dirty="0">
                        <a:effectLst/>
                      </a:endParaRPr>
                    </a:p>
                    <a:p>
                      <a:pPr marL="342900" lvl="0" indent="-342900">
                        <a:spcAft>
                          <a:spcPts val="0"/>
                        </a:spcAft>
                        <a:buFont typeface="Symbol" pitchFamily="2" charset="2"/>
                        <a:buChar char=""/>
                      </a:pPr>
                      <a:r>
                        <a:rPr lang="en-US" sz="1200" dirty="0" err="1">
                          <a:effectLst/>
                        </a:rPr>
                        <a:t>სამუშაო</a:t>
                      </a:r>
                      <a:r>
                        <a:rPr lang="en-US" sz="1200" dirty="0">
                          <a:effectLst/>
                        </a:rPr>
                        <a:t> </a:t>
                      </a:r>
                      <a:r>
                        <a:rPr lang="en-US" sz="1200" dirty="0" err="1">
                          <a:effectLst/>
                        </a:rPr>
                        <a:t>ადგილების</a:t>
                      </a:r>
                      <a:r>
                        <a:rPr lang="en-US" sz="1200" dirty="0">
                          <a:effectLst/>
                        </a:rPr>
                        <a:t> </a:t>
                      </a:r>
                      <a:r>
                        <a:rPr lang="en-US" sz="1200" dirty="0" err="1">
                          <a:effectLst/>
                        </a:rPr>
                        <a:t>ნაკლებობა</a:t>
                      </a:r>
                      <a:endParaRPr lang="en-US" sz="1200" dirty="0">
                        <a:effectLst/>
                      </a:endParaRPr>
                    </a:p>
                    <a:p>
                      <a:pPr marL="342900" lvl="0" indent="-342900">
                        <a:spcAft>
                          <a:spcPts val="0"/>
                        </a:spcAft>
                        <a:buFont typeface="Symbol" pitchFamily="2" charset="2"/>
                        <a:buChar char=""/>
                      </a:pPr>
                      <a:r>
                        <a:rPr lang="en-US" sz="1200" dirty="0" err="1">
                          <a:effectLst/>
                        </a:rPr>
                        <a:t>უმუშევრობის</a:t>
                      </a:r>
                      <a:r>
                        <a:rPr lang="en-US" sz="1200" dirty="0">
                          <a:effectLst/>
                        </a:rPr>
                        <a:t> </a:t>
                      </a:r>
                      <a:r>
                        <a:rPr lang="en-US" sz="1200" dirty="0" err="1">
                          <a:effectLst/>
                        </a:rPr>
                        <a:t>მაღალი</a:t>
                      </a:r>
                      <a:r>
                        <a:rPr lang="en-US" sz="1200" dirty="0">
                          <a:effectLst/>
                        </a:rPr>
                        <a:t> </a:t>
                      </a:r>
                      <a:r>
                        <a:rPr lang="en-US" sz="1200" dirty="0" err="1">
                          <a:effectLst/>
                        </a:rPr>
                        <a:t>დონე</a:t>
                      </a:r>
                      <a:r>
                        <a:rPr lang="en-US" sz="1200" dirty="0">
                          <a:effectLst/>
                        </a:rPr>
                        <a:t> </a:t>
                      </a:r>
                    </a:p>
                    <a:p>
                      <a:pPr marL="342900" lvl="0" indent="-342900">
                        <a:spcAft>
                          <a:spcPts val="0"/>
                        </a:spcAft>
                        <a:buFont typeface="Symbol" pitchFamily="2" charset="2"/>
                        <a:buChar char=""/>
                      </a:pPr>
                      <a:r>
                        <a:rPr lang="en-US" sz="1200" dirty="0" err="1">
                          <a:effectLst/>
                        </a:rPr>
                        <a:t>თვითდასაქმებული</a:t>
                      </a:r>
                      <a:r>
                        <a:rPr lang="en-US" sz="1200" dirty="0">
                          <a:effectLst/>
                        </a:rPr>
                        <a:t> </a:t>
                      </a:r>
                      <a:r>
                        <a:rPr lang="en-US" sz="1200" dirty="0" err="1">
                          <a:effectLst/>
                        </a:rPr>
                        <a:t>პირების</a:t>
                      </a:r>
                      <a:r>
                        <a:rPr lang="en-US" sz="1200" dirty="0">
                          <a:effectLst/>
                        </a:rPr>
                        <a:t> </a:t>
                      </a:r>
                      <a:r>
                        <a:rPr lang="en-US" sz="1200" dirty="0" err="1">
                          <a:effectLst/>
                        </a:rPr>
                        <a:t>მაღალი</a:t>
                      </a:r>
                      <a:r>
                        <a:rPr lang="en-US" sz="1200" dirty="0">
                          <a:effectLst/>
                        </a:rPr>
                        <a:t> </a:t>
                      </a:r>
                      <a:r>
                        <a:rPr lang="en-US" sz="1200" dirty="0" err="1">
                          <a:effectLst/>
                        </a:rPr>
                        <a:t>წილი</a:t>
                      </a:r>
                      <a:endParaRPr lang="en-US" sz="1200" dirty="0">
                        <a:effectLst/>
                      </a:endParaRPr>
                    </a:p>
                    <a:p>
                      <a:pPr marL="342900" lvl="0" indent="-342900">
                        <a:spcAft>
                          <a:spcPts val="0"/>
                        </a:spcAft>
                        <a:buFont typeface="Symbol" pitchFamily="2" charset="2"/>
                        <a:buChar char=""/>
                      </a:pPr>
                      <a:r>
                        <a:rPr lang="en-US" sz="1200" dirty="0" err="1">
                          <a:effectLst/>
                        </a:rPr>
                        <a:t>უნარ-ჩვევების</a:t>
                      </a:r>
                      <a:r>
                        <a:rPr lang="en-US" sz="1200" dirty="0">
                          <a:effectLst/>
                        </a:rPr>
                        <a:t> </a:t>
                      </a:r>
                      <a:r>
                        <a:rPr lang="en-US" sz="1200" dirty="0" err="1">
                          <a:effectLst/>
                        </a:rPr>
                        <a:t>მოთხოვნასა</a:t>
                      </a:r>
                      <a:r>
                        <a:rPr lang="en-US" sz="1200" dirty="0">
                          <a:effectLst/>
                        </a:rPr>
                        <a:t> </a:t>
                      </a:r>
                      <a:r>
                        <a:rPr lang="en-US" sz="1200" dirty="0" err="1">
                          <a:effectLst/>
                        </a:rPr>
                        <a:t>და</a:t>
                      </a:r>
                      <a:r>
                        <a:rPr lang="en-US" sz="1200" dirty="0">
                          <a:effectLst/>
                        </a:rPr>
                        <a:t> </a:t>
                      </a:r>
                      <a:r>
                        <a:rPr lang="en-US" sz="1200" dirty="0" err="1">
                          <a:effectLst/>
                        </a:rPr>
                        <a:t>მიწოდებს</a:t>
                      </a:r>
                      <a:r>
                        <a:rPr lang="en-US" sz="1200" dirty="0">
                          <a:effectLst/>
                        </a:rPr>
                        <a:t> </a:t>
                      </a:r>
                      <a:r>
                        <a:rPr lang="en-US" sz="1200" dirty="0" err="1">
                          <a:effectLst/>
                        </a:rPr>
                        <a:t>შორის</a:t>
                      </a:r>
                      <a:r>
                        <a:rPr lang="en-US" sz="1200" dirty="0">
                          <a:effectLst/>
                        </a:rPr>
                        <a:t>  </a:t>
                      </a:r>
                      <a:r>
                        <a:rPr lang="en-US" sz="1200" dirty="0" err="1">
                          <a:effectLst/>
                        </a:rPr>
                        <a:t>შეუსაბამობის</a:t>
                      </a:r>
                      <a:r>
                        <a:rPr lang="en-US" sz="1200" dirty="0">
                          <a:effectLst/>
                        </a:rPr>
                        <a:t> </a:t>
                      </a:r>
                      <a:r>
                        <a:rPr lang="en-US" sz="1200" dirty="0" err="1">
                          <a:effectLst/>
                        </a:rPr>
                        <a:t>მაღალი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ka-GE" sz="1200" dirty="0">
                          <a:effectLst/>
                        </a:rPr>
                        <a:t>ეკონომიკის გარკვეულ სექტორებში </a:t>
                      </a:r>
                      <a:r>
                        <a:rPr lang="en-US" sz="1200" dirty="0" err="1">
                          <a:effectLst/>
                        </a:rPr>
                        <a:t>სამუშაო</a:t>
                      </a:r>
                      <a:r>
                        <a:rPr lang="en-US" sz="1200" dirty="0">
                          <a:effectLst/>
                        </a:rPr>
                        <a:t> </a:t>
                      </a:r>
                      <a:r>
                        <a:rPr lang="en-US" sz="1200" dirty="0" err="1">
                          <a:effectLst/>
                        </a:rPr>
                        <a:t>ძალის</a:t>
                      </a:r>
                      <a:r>
                        <a:rPr lang="en-US" sz="1200" dirty="0">
                          <a:effectLst/>
                        </a:rPr>
                        <a:t> </a:t>
                      </a:r>
                      <a:r>
                        <a:rPr lang="en-US" sz="1200" dirty="0" err="1">
                          <a:effectLst/>
                        </a:rPr>
                        <a:t>დაბალპროდუქტიულობა</a:t>
                      </a:r>
                      <a:r>
                        <a:rPr lang="en-US" sz="1200" dirty="0">
                          <a:effectLst/>
                        </a:rPr>
                        <a:t> </a:t>
                      </a:r>
                    </a:p>
                    <a:p>
                      <a:pPr marL="342900" lvl="0" indent="-342900">
                        <a:spcAft>
                          <a:spcPts val="0"/>
                        </a:spcAft>
                        <a:buFont typeface="Symbol" pitchFamily="2" charset="2"/>
                        <a:buChar char=""/>
                      </a:pPr>
                      <a:r>
                        <a:rPr lang="en-US" sz="1200" dirty="0" err="1">
                          <a:effectLst/>
                        </a:rPr>
                        <a:t>უთანასწორობ</a:t>
                      </a:r>
                      <a:r>
                        <a:rPr lang="ka-GE" sz="1200" dirty="0">
                          <a:effectLst/>
                        </a:rPr>
                        <a:t>ის  </a:t>
                      </a:r>
                      <a:r>
                        <a:rPr lang="en-US" sz="1200" dirty="0" err="1">
                          <a:effectLst/>
                        </a:rPr>
                        <a:t>და</a:t>
                      </a:r>
                      <a:r>
                        <a:rPr lang="en-US" sz="1200" dirty="0">
                          <a:effectLst/>
                        </a:rPr>
                        <a:t> </a:t>
                      </a:r>
                      <a:r>
                        <a:rPr lang="en-US" sz="1200" dirty="0" err="1">
                          <a:effectLst/>
                        </a:rPr>
                        <a:t>სიღარიბ</a:t>
                      </a:r>
                      <a:r>
                        <a:rPr lang="ka-GE" sz="1200" dirty="0">
                          <a:effectLst/>
                        </a:rPr>
                        <a:t>ის მაღალი დონე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extLst>
                  <a:ext uri="{0D108BD9-81ED-4DB2-BD59-A6C34878D82A}">
                    <a16:rowId xmlns:a16="http://schemas.microsoft.com/office/drawing/2014/main" val="2131938871"/>
                  </a:ext>
                </a:extLst>
              </a:tr>
              <a:tr h="557722">
                <a:tc>
                  <a:txBody>
                    <a:bodyPr/>
                    <a:lstStyle/>
                    <a:p>
                      <a:pPr>
                        <a:spcAft>
                          <a:spcPts val="0"/>
                        </a:spcAft>
                      </a:pPr>
                      <a:r>
                        <a:rPr lang="ka-GE" sz="2400" dirty="0">
                          <a:effectLst/>
                        </a:rPr>
                        <a:t>შესაძლებლობები</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tc>
                  <a:txBody>
                    <a:bodyPr/>
                    <a:lstStyle/>
                    <a:p>
                      <a:pPr>
                        <a:spcAft>
                          <a:spcPts val="0"/>
                        </a:spcAft>
                      </a:pPr>
                      <a:r>
                        <a:rPr lang="ka-GE" sz="2400" dirty="0">
                          <a:effectLst/>
                        </a:rPr>
                        <a:t>საფრთხეები</a:t>
                      </a:r>
                    </a:p>
                    <a:p>
                      <a:pPr>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extLst>
                  <a:ext uri="{0D108BD9-81ED-4DB2-BD59-A6C34878D82A}">
                    <a16:rowId xmlns:a16="http://schemas.microsoft.com/office/drawing/2014/main" val="3980131684"/>
                  </a:ext>
                </a:extLst>
              </a:tr>
              <a:tr h="2150011">
                <a:tc>
                  <a:txBody>
                    <a:bodyPr/>
                    <a:lstStyle/>
                    <a:p>
                      <a:pPr marL="342900" lvl="0" indent="-342900">
                        <a:spcAft>
                          <a:spcPts val="0"/>
                        </a:spcAft>
                        <a:buFont typeface="Symbol" pitchFamily="2" charset="2"/>
                        <a:buChar char=""/>
                      </a:pPr>
                      <a:r>
                        <a:rPr lang="en-US" sz="1200" dirty="0" err="1">
                          <a:effectLst/>
                        </a:rPr>
                        <a:t>ევროკავშირთან</a:t>
                      </a:r>
                      <a:r>
                        <a:rPr lang="en-US" sz="1200" dirty="0">
                          <a:effectLst/>
                        </a:rPr>
                        <a:t> </a:t>
                      </a:r>
                      <a:r>
                        <a:rPr lang="en-US" sz="1200" dirty="0" err="1">
                          <a:effectLst/>
                        </a:rPr>
                        <a:t>ასოცირების</a:t>
                      </a:r>
                      <a:r>
                        <a:rPr lang="en-US" sz="1200" dirty="0">
                          <a:effectLst/>
                        </a:rPr>
                        <a:t> </a:t>
                      </a:r>
                      <a:r>
                        <a:rPr lang="en-US" sz="1200" dirty="0" err="1">
                          <a:effectLst/>
                        </a:rPr>
                        <a:t>ხელეკრულება</a:t>
                      </a:r>
                      <a:endParaRPr lang="en-US" sz="1200" dirty="0">
                        <a:effectLst/>
                      </a:endParaRPr>
                    </a:p>
                    <a:p>
                      <a:pPr marL="342900" lvl="0" indent="-342900">
                        <a:spcAft>
                          <a:spcPts val="0"/>
                        </a:spcAft>
                        <a:buFont typeface="Symbol" pitchFamily="2" charset="2"/>
                        <a:buChar char=""/>
                      </a:pPr>
                      <a:r>
                        <a:rPr lang="en-US" sz="1200" dirty="0">
                          <a:effectLst/>
                        </a:rPr>
                        <a:t> </a:t>
                      </a:r>
                      <a:r>
                        <a:rPr lang="en-US" sz="1200" dirty="0" err="1">
                          <a:effectLst/>
                        </a:rPr>
                        <a:t>ევროკავშირთან</a:t>
                      </a:r>
                      <a:r>
                        <a:rPr lang="en-US" sz="1200" dirty="0">
                          <a:effectLst/>
                        </a:rPr>
                        <a:t>,  </a:t>
                      </a:r>
                      <a:r>
                        <a:rPr lang="en-US" sz="1200" dirty="0" err="1">
                          <a:effectLst/>
                        </a:rPr>
                        <a:t>ღრმა</a:t>
                      </a:r>
                      <a:r>
                        <a:rPr lang="en-US" sz="1200" dirty="0">
                          <a:effectLst/>
                        </a:rPr>
                        <a:t> </a:t>
                      </a:r>
                      <a:r>
                        <a:rPr lang="en-US" sz="1200" dirty="0" err="1">
                          <a:effectLst/>
                        </a:rPr>
                        <a:t>და</a:t>
                      </a:r>
                      <a:r>
                        <a:rPr lang="en-US" sz="1200" dirty="0">
                          <a:effectLst/>
                        </a:rPr>
                        <a:t> </a:t>
                      </a:r>
                      <a:r>
                        <a:rPr lang="en-US" sz="1200" dirty="0" err="1">
                          <a:effectLst/>
                        </a:rPr>
                        <a:t>ყოვლისმომცველი</a:t>
                      </a:r>
                      <a:r>
                        <a:rPr lang="en-US" sz="1200" dirty="0">
                          <a:effectLst/>
                        </a:rPr>
                        <a:t> </a:t>
                      </a:r>
                      <a:r>
                        <a:rPr lang="en-US" sz="1200" dirty="0" err="1">
                          <a:effectLst/>
                        </a:rPr>
                        <a:t>თავისუფალი</a:t>
                      </a:r>
                      <a:r>
                        <a:rPr lang="en-US" sz="1200" dirty="0">
                          <a:effectLst/>
                        </a:rPr>
                        <a:t> </a:t>
                      </a:r>
                      <a:r>
                        <a:rPr lang="en-US" sz="1200" dirty="0" err="1">
                          <a:effectLst/>
                        </a:rPr>
                        <a:t>ვაჭრობის</a:t>
                      </a:r>
                      <a:r>
                        <a:rPr lang="en-US" sz="1200" dirty="0">
                          <a:effectLst/>
                        </a:rPr>
                        <a:t> </a:t>
                      </a:r>
                      <a:r>
                        <a:rPr lang="en-US" sz="1200" dirty="0" err="1">
                          <a:effectLst/>
                        </a:rPr>
                        <a:t>შესახებ</a:t>
                      </a:r>
                      <a:r>
                        <a:rPr lang="en-US" sz="1200" dirty="0">
                          <a:effectLst/>
                        </a:rPr>
                        <a:t> </a:t>
                      </a:r>
                      <a:r>
                        <a:rPr lang="en-US" sz="1200" dirty="0" err="1">
                          <a:effectLst/>
                        </a:rPr>
                        <a:t>შეთანხმება</a:t>
                      </a:r>
                      <a:r>
                        <a:rPr lang="en-US" sz="1200" dirty="0">
                          <a:effectLst/>
                        </a:rPr>
                        <a:t> </a:t>
                      </a:r>
                    </a:p>
                    <a:p>
                      <a:pPr marL="342900" lvl="0" indent="-342900">
                        <a:spcAft>
                          <a:spcPts val="0"/>
                        </a:spcAft>
                        <a:buFont typeface="Symbol" pitchFamily="2" charset="2"/>
                        <a:buChar char=""/>
                      </a:pPr>
                      <a:r>
                        <a:rPr lang="ka-GE" sz="1200" dirty="0">
                          <a:effectLst/>
                        </a:rPr>
                        <a:t>ქვეყნის ეკონომიკური ფუნქციების დივერსიფიკაცია </a:t>
                      </a:r>
                      <a:endParaRPr lang="en-US" sz="1200" dirty="0">
                        <a:effectLst/>
                      </a:endParaRPr>
                    </a:p>
                    <a:p>
                      <a:pPr marL="342900" lvl="0" indent="-342900">
                        <a:spcAft>
                          <a:spcPts val="0"/>
                        </a:spcAft>
                        <a:buFont typeface="Symbol" pitchFamily="2" charset="2"/>
                        <a:buChar char=""/>
                      </a:pPr>
                      <a:r>
                        <a:rPr lang="en-US" sz="1200" dirty="0" err="1">
                          <a:effectLst/>
                        </a:rPr>
                        <a:t>მცირე</a:t>
                      </a:r>
                      <a:r>
                        <a:rPr lang="en-US" sz="1200" dirty="0">
                          <a:effectLst/>
                        </a:rPr>
                        <a:t> </a:t>
                      </a:r>
                      <a:r>
                        <a:rPr lang="en-US" sz="1200" dirty="0" err="1">
                          <a:effectLst/>
                        </a:rPr>
                        <a:t>და</a:t>
                      </a:r>
                      <a:r>
                        <a:rPr lang="en-US" sz="1200" dirty="0">
                          <a:effectLst/>
                        </a:rPr>
                        <a:t> </a:t>
                      </a:r>
                      <a:r>
                        <a:rPr lang="en-US" sz="1200" dirty="0" err="1">
                          <a:effectLst/>
                        </a:rPr>
                        <a:t>საშუალო</a:t>
                      </a:r>
                      <a:r>
                        <a:rPr lang="en-US" sz="1200" dirty="0">
                          <a:effectLst/>
                        </a:rPr>
                        <a:t> </a:t>
                      </a:r>
                      <a:r>
                        <a:rPr lang="en-US" sz="1200" dirty="0" err="1">
                          <a:effectLst/>
                        </a:rPr>
                        <a:t>ზომის</a:t>
                      </a:r>
                      <a:r>
                        <a:rPr lang="en-US" sz="1200" dirty="0">
                          <a:effectLst/>
                        </a:rPr>
                        <a:t> </a:t>
                      </a:r>
                      <a:r>
                        <a:rPr lang="en-US" sz="1200" dirty="0" err="1">
                          <a:effectLst/>
                        </a:rPr>
                        <a:t>საწარმოების</a:t>
                      </a:r>
                      <a:r>
                        <a:rPr lang="en-US" sz="1200" dirty="0">
                          <a:effectLst/>
                        </a:rPr>
                        <a:t> </a:t>
                      </a:r>
                      <a:r>
                        <a:rPr lang="en-US" sz="1200" dirty="0" err="1">
                          <a:effectLst/>
                        </a:rPr>
                        <a:t>განვითარება</a:t>
                      </a:r>
                      <a:r>
                        <a:rPr lang="en-US" sz="1200" dirty="0">
                          <a:effectLst/>
                        </a:rPr>
                        <a:t> </a:t>
                      </a:r>
                    </a:p>
                    <a:p>
                      <a:pPr marL="342900" lvl="0" indent="-342900">
                        <a:spcAft>
                          <a:spcPts val="0"/>
                        </a:spcAft>
                        <a:buFont typeface="Symbol" pitchFamily="2" charset="2"/>
                        <a:buChar char=""/>
                      </a:pPr>
                      <a:r>
                        <a:rPr lang="ka-GE" sz="1200" dirty="0">
                          <a:effectLst/>
                        </a:rPr>
                        <a:t>ინოვაციების და ტექნოლოგიების დანერგვის პოტენციალის გაძლიერება</a:t>
                      </a:r>
                      <a:endParaRPr lang="en-US" sz="1200" dirty="0">
                        <a:effectLst/>
                      </a:endParaRPr>
                    </a:p>
                    <a:p>
                      <a:pPr marL="342900" lvl="0" indent="-342900">
                        <a:spcAft>
                          <a:spcPts val="0"/>
                        </a:spcAft>
                        <a:buFont typeface="Symbol" pitchFamily="2" charset="2"/>
                        <a:buChar char=""/>
                      </a:pPr>
                      <a:r>
                        <a:rPr lang="en-US" sz="1200" dirty="0" err="1">
                          <a:effectLst/>
                        </a:rPr>
                        <a:t>ფინანსებზე</a:t>
                      </a:r>
                      <a:r>
                        <a:rPr lang="en-US" sz="1200" dirty="0">
                          <a:effectLst/>
                        </a:rPr>
                        <a:t> </a:t>
                      </a:r>
                      <a:r>
                        <a:rPr lang="en-US" sz="1200" dirty="0" err="1">
                          <a:effectLst/>
                        </a:rPr>
                        <a:t>გაზრდილი</a:t>
                      </a:r>
                      <a:r>
                        <a:rPr lang="en-US" sz="1200" dirty="0">
                          <a:effectLst/>
                        </a:rPr>
                        <a:t> </a:t>
                      </a:r>
                      <a:r>
                        <a:rPr lang="en-US" sz="1200" dirty="0" err="1">
                          <a:effectLst/>
                        </a:rPr>
                        <a:t>ხელმისაწვდომობა</a:t>
                      </a:r>
                      <a:r>
                        <a:rPr lang="en-US" sz="1200" dirty="0">
                          <a:effectLst/>
                        </a:rPr>
                        <a:t> </a:t>
                      </a:r>
                    </a:p>
                    <a:p>
                      <a:pPr marL="342900" lvl="0" indent="-342900">
                        <a:spcAft>
                          <a:spcPts val="0"/>
                        </a:spcAft>
                        <a:buFont typeface="Symbol" pitchFamily="2" charset="2"/>
                        <a:buChar char=""/>
                      </a:pPr>
                      <a:r>
                        <a:rPr lang="ka-GE" sz="1200" dirty="0">
                          <a:effectLst/>
                        </a:rPr>
                        <a:t>ადამიანისეული კაპიტალის განვითარება</a:t>
                      </a:r>
                      <a:endParaRPr lang="en-US" sz="1200" dirty="0">
                        <a:effectLst/>
                      </a:endParaRPr>
                    </a:p>
                    <a:p>
                      <a:pPr marL="342900" lvl="0" indent="-342900">
                        <a:spcAft>
                          <a:spcPts val="0"/>
                        </a:spcAft>
                        <a:buFont typeface="Symbol" pitchFamily="2" charset="2"/>
                        <a:buChar char=""/>
                      </a:pPr>
                      <a:r>
                        <a:rPr lang="en-US" sz="1200" dirty="0" err="1">
                          <a:effectLst/>
                        </a:rPr>
                        <a:t>გლობალურ</a:t>
                      </a:r>
                      <a:r>
                        <a:rPr lang="en-US" sz="1200" dirty="0">
                          <a:effectLst/>
                        </a:rPr>
                        <a:t> </a:t>
                      </a:r>
                      <a:r>
                        <a:rPr lang="en-US" sz="1200" dirty="0" err="1">
                          <a:effectLst/>
                        </a:rPr>
                        <a:t>ტურიზმში</a:t>
                      </a:r>
                      <a:r>
                        <a:rPr lang="en-US" sz="1200" dirty="0">
                          <a:effectLst/>
                        </a:rPr>
                        <a:t>  </a:t>
                      </a:r>
                      <a:r>
                        <a:rPr lang="en-US" sz="1200" dirty="0" err="1">
                          <a:effectLst/>
                        </a:rPr>
                        <a:t>ცვლილებები</a:t>
                      </a:r>
                      <a:r>
                        <a:rPr lang="en-US" sz="1200" dirty="0">
                          <a:effectLst/>
                        </a:rPr>
                        <a:t>  (</a:t>
                      </a:r>
                      <a:r>
                        <a:rPr lang="en-US" sz="1200" dirty="0" err="1">
                          <a:effectLst/>
                        </a:rPr>
                        <a:t>მიმართულებები</a:t>
                      </a:r>
                      <a:r>
                        <a:rPr lang="en-US" sz="1200" dirty="0">
                          <a:effectLst/>
                        </a:rPr>
                        <a:t>, </a:t>
                      </a:r>
                      <a:r>
                        <a:rPr lang="en-US" sz="1200" dirty="0" err="1">
                          <a:effectLst/>
                        </a:rPr>
                        <a:t>მოლოდინი</a:t>
                      </a:r>
                      <a:r>
                        <a:rPr lang="en-US" sz="1200" dirty="0">
                          <a:effectLst/>
                        </a:rPr>
                        <a:t>)</a:t>
                      </a:r>
                    </a:p>
                    <a:p>
                      <a:pPr marL="342900" lvl="0" indent="-342900">
                        <a:spcAft>
                          <a:spcPts val="0"/>
                        </a:spcAft>
                        <a:buFont typeface="Symbol" pitchFamily="2" charset="2"/>
                        <a:buChar char=""/>
                      </a:pPr>
                      <a:r>
                        <a:rPr lang="en-US" sz="1200" dirty="0" err="1">
                          <a:effectLst/>
                        </a:rPr>
                        <a:t>პირდაპირი</a:t>
                      </a:r>
                      <a:r>
                        <a:rPr lang="en-US" sz="1200" dirty="0">
                          <a:effectLst/>
                        </a:rPr>
                        <a:t> </a:t>
                      </a:r>
                      <a:r>
                        <a:rPr lang="en-US" sz="1200" dirty="0" err="1">
                          <a:effectLst/>
                        </a:rPr>
                        <a:t>უცხოური</a:t>
                      </a:r>
                      <a:r>
                        <a:rPr lang="en-US" sz="1200" dirty="0">
                          <a:effectLst/>
                        </a:rPr>
                        <a:t> </a:t>
                      </a:r>
                      <a:r>
                        <a:rPr lang="en-US" sz="1200" dirty="0" err="1">
                          <a:effectLst/>
                        </a:rPr>
                        <a:t>ინვესტიციების</a:t>
                      </a:r>
                      <a:r>
                        <a:rPr lang="en-US" sz="1200" dirty="0">
                          <a:effectLst/>
                        </a:rPr>
                        <a:t> </a:t>
                      </a:r>
                      <a:r>
                        <a:rPr lang="ka-GE" sz="1200" dirty="0">
                          <a:effectLst/>
                        </a:rPr>
                        <a:t>ხარისხობრივი გაუმჯობესება</a:t>
                      </a:r>
                      <a:endParaRPr lang="en-US" sz="1200" dirty="0">
                        <a:effectLst/>
                      </a:endParaRPr>
                    </a:p>
                    <a:p>
                      <a:pPr marL="342900" lvl="0" indent="-342900">
                        <a:spcAft>
                          <a:spcPts val="0"/>
                        </a:spcAft>
                        <a:buFont typeface="Symbol" pitchFamily="2" charset="2"/>
                        <a:buChar char=""/>
                      </a:pPr>
                      <a:r>
                        <a:rPr lang="en-US" sz="1200" dirty="0" err="1">
                          <a:effectLst/>
                        </a:rPr>
                        <a:t>ევროკავშირისა</a:t>
                      </a:r>
                      <a:r>
                        <a:rPr lang="en-US" sz="1200" dirty="0">
                          <a:effectLst/>
                        </a:rPr>
                        <a:t> </a:t>
                      </a:r>
                      <a:r>
                        <a:rPr lang="en-US" sz="1200" dirty="0" err="1">
                          <a:effectLst/>
                        </a:rPr>
                        <a:t>და</a:t>
                      </a:r>
                      <a:r>
                        <a:rPr lang="en-US" sz="1200" dirty="0">
                          <a:effectLst/>
                        </a:rPr>
                        <a:t> </a:t>
                      </a:r>
                      <a:r>
                        <a:rPr lang="en-US" sz="1200" dirty="0" err="1">
                          <a:effectLst/>
                        </a:rPr>
                        <a:t>სხვა</a:t>
                      </a:r>
                      <a:r>
                        <a:rPr lang="en-US" sz="1200" dirty="0">
                          <a:effectLst/>
                        </a:rPr>
                        <a:t> </a:t>
                      </a:r>
                      <a:r>
                        <a:rPr lang="en-US" sz="1200" dirty="0" err="1">
                          <a:effectLst/>
                        </a:rPr>
                        <a:t>საერთაშორისო</a:t>
                      </a:r>
                      <a:r>
                        <a:rPr lang="en-US" sz="1200" dirty="0">
                          <a:effectLst/>
                        </a:rPr>
                        <a:t> </a:t>
                      </a:r>
                      <a:r>
                        <a:rPr lang="en-US" sz="1200" dirty="0" err="1">
                          <a:effectLst/>
                        </a:rPr>
                        <a:t>ორგანიზაციების</a:t>
                      </a:r>
                      <a:r>
                        <a:rPr lang="en-US" sz="1200" dirty="0">
                          <a:effectLst/>
                        </a:rPr>
                        <a:t>  </a:t>
                      </a:r>
                      <a:r>
                        <a:rPr lang="en-US" sz="1200" dirty="0" err="1">
                          <a:effectLst/>
                        </a:rPr>
                        <a:t>მხრიდან</a:t>
                      </a:r>
                      <a:r>
                        <a:rPr lang="en-US" sz="1200" dirty="0">
                          <a:effectLst/>
                        </a:rPr>
                        <a:t> </a:t>
                      </a:r>
                      <a:r>
                        <a:rPr lang="en-US" sz="1200" dirty="0" err="1">
                          <a:effectLst/>
                        </a:rPr>
                        <a:t>მხარდაჭე</a:t>
                      </a:r>
                      <a:r>
                        <a:rPr lang="ka-GE" sz="1200" dirty="0">
                          <a:effectLst/>
                        </a:rPr>
                        <a:t>რა</a:t>
                      </a: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tc>
                  <a:txBody>
                    <a:bodyPr/>
                    <a:lstStyle/>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ძირითადი სავაჭრო პარტნიორი ქვეყნების ეკონომიკური ზრდის შენელება</a:t>
                      </a:r>
                      <a:endParaRPr lang="en-US" sz="1200" kern="1200" dirty="0">
                        <a:solidFill>
                          <a:schemeClr val="tx1"/>
                        </a:solidFill>
                        <a:effectLst/>
                        <a:latin typeface="+mn-lt"/>
                        <a:ea typeface="+mn-ea"/>
                        <a:cs typeface="+mn-cs"/>
                      </a:endParaRP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შესაძლო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პოლიტიკური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არასტაბილურობა</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მათ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შორის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ოკუპირებულ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ტერიტორიებზე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ქვეყნის</a:t>
                      </a:r>
                      <a:r>
                        <a:rPr lang="en-US" sz="1200" kern="1200" dirty="0">
                          <a:solidFill>
                            <a:schemeClr val="tx1"/>
                          </a:solidFill>
                          <a:effectLst/>
                          <a:latin typeface="+mn-lt"/>
                          <a:ea typeface="+mn-ea"/>
                          <a:cs typeface="+mn-cs"/>
                        </a:rPr>
                        <a:t> 20% </a:t>
                      </a:r>
                      <a:r>
                        <a:rPr lang="en-US" sz="1200" kern="1200" dirty="0" err="1">
                          <a:solidFill>
                            <a:schemeClr val="tx1"/>
                          </a:solidFill>
                          <a:effectLst/>
                          <a:latin typeface="+mn-lt"/>
                          <a:ea typeface="+mn-ea"/>
                          <a:cs typeface="+mn-cs"/>
                        </a:rPr>
                        <a:t>ოკუპირებულია</a:t>
                      </a:r>
                      <a:r>
                        <a:rPr lang="en-US" sz="1200" kern="1200" dirty="0">
                          <a:solidFill>
                            <a:schemeClr val="tx1"/>
                          </a:solidFill>
                          <a:effectLst/>
                          <a:latin typeface="+mn-lt"/>
                          <a:ea typeface="+mn-ea"/>
                          <a:cs typeface="+mn-cs"/>
                        </a:rPr>
                        <a:t>)</a:t>
                      </a: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პოლიტიკური არასტაბილურობის გაღრმავება რეგიონში</a:t>
                      </a:r>
                      <a:endParaRPr lang="en-US" sz="1200" kern="1200" dirty="0">
                        <a:solidFill>
                          <a:schemeClr val="tx1"/>
                        </a:solidFill>
                        <a:effectLst/>
                        <a:latin typeface="+mn-lt"/>
                        <a:ea typeface="+mn-ea"/>
                        <a:cs typeface="+mn-cs"/>
                      </a:endParaRP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მოსახლეობის და სამუშაო ძალის შემცირება</a:t>
                      </a:r>
                      <a:endParaRPr lang="en-US" sz="1200" kern="1200" dirty="0">
                        <a:solidFill>
                          <a:schemeClr val="tx1"/>
                        </a:solidFill>
                        <a:effectLst/>
                        <a:latin typeface="+mn-lt"/>
                        <a:ea typeface="+mn-ea"/>
                        <a:cs typeface="+mn-cs"/>
                      </a:endParaRPr>
                    </a:p>
                    <a:p>
                      <a:pPr marL="457200" algn="just">
                        <a:spcAft>
                          <a:spcPts val="0"/>
                        </a:spcAft>
                        <a:tabLst>
                          <a:tab pos="131445" algn="l"/>
                        </a:tabLst>
                      </a:pP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457200">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extLst>
                  <a:ext uri="{0D108BD9-81ED-4DB2-BD59-A6C34878D82A}">
                    <a16:rowId xmlns:a16="http://schemas.microsoft.com/office/drawing/2014/main" val="2499844242"/>
                  </a:ext>
                </a:extLst>
              </a:tr>
            </a:tbl>
          </a:graphicData>
        </a:graphic>
      </p:graphicFrame>
      <p:sp>
        <p:nvSpPr>
          <p:cNvPr id="5" name="Title 1">
            <a:extLst>
              <a:ext uri="{FF2B5EF4-FFF2-40B4-BE49-F238E27FC236}">
                <a16:creationId xmlns:a16="http://schemas.microsoft.com/office/drawing/2014/main" id="{53B0D184-6FB2-D643-A517-DB8C5A743C47}"/>
              </a:ext>
            </a:extLst>
          </p:cNvPr>
          <p:cNvSpPr txBox="1">
            <a:spLocks/>
          </p:cNvSpPr>
          <p:nvPr/>
        </p:nvSpPr>
        <p:spPr>
          <a:xfrm>
            <a:off x="457200" y="0"/>
            <a:ext cx="10896600" cy="643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t>SWOT </a:t>
            </a:r>
            <a:r>
              <a:rPr lang="ka-GE" sz="3000" b="1" dirty="0"/>
              <a:t>ანალიზის მაგალითი - შრომისა და დასაქმების სტრატეგია</a:t>
            </a:r>
            <a:endParaRPr lang="en-US" sz="3000" b="1" dirty="0"/>
          </a:p>
        </p:txBody>
      </p:sp>
    </p:spTree>
    <p:extLst>
      <p:ext uri="{BB962C8B-B14F-4D97-AF65-F5344CB8AC3E}">
        <p14:creationId xmlns:p14="http://schemas.microsoft.com/office/powerpoint/2010/main" val="1807849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3974" y="-12002"/>
            <a:ext cx="10770704" cy="1460474"/>
          </a:xfrm>
        </p:spPr>
        <p:txBody>
          <a:bodyPr>
            <a:normAutofit/>
          </a:bodyPr>
          <a:lstStyle/>
          <a:p>
            <a:r>
              <a:rPr lang="ka-GE" sz="3000" b="1" dirty="0">
                <a:latin typeface="+mn-lt"/>
              </a:rPr>
              <a:t>ქეისი</a:t>
            </a:r>
            <a:br>
              <a:rPr lang="en-US" sz="3000" b="1" dirty="0"/>
            </a:br>
            <a:endParaRPr lang="en-GB" sz="3000" b="1" dirty="0">
              <a:latin typeface="+mn-lt"/>
            </a:endParaRPr>
          </a:p>
        </p:txBody>
      </p:sp>
      <p:sp>
        <p:nvSpPr>
          <p:cNvPr id="5" name="Content Placeholder 4"/>
          <p:cNvSpPr>
            <a:spLocks noGrp="1"/>
          </p:cNvSpPr>
          <p:nvPr>
            <p:ph idx="1"/>
          </p:nvPr>
        </p:nvSpPr>
        <p:spPr>
          <a:xfrm>
            <a:off x="891209" y="1097280"/>
            <a:ext cx="10770704" cy="5334517"/>
          </a:xfrm>
        </p:spPr>
        <p:txBody>
          <a:bodyPr>
            <a:noAutofit/>
          </a:bodyPr>
          <a:lstStyle/>
          <a:p>
            <a:pPr lvl="0" algn="just">
              <a:lnSpc>
                <a:spcPct val="100000"/>
              </a:lnSpc>
              <a:spcBef>
                <a:spcPts val="0"/>
              </a:spcBef>
            </a:pPr>
            <a:r>
              <a:rPr lang="ka-GE" sz="2200" dirty="0"/>
              <a:t>გაეცანით ქეისს ჯგუფებში და განიხილეთ დეტალურად</a:t>
            </a:r>
          </a:p>
          <a:p>
            <a:pPr lvl="0" algn="just">
              <a:lnSpc>
                <a:spcPct val="100000"/>
              </a:lnSpc>
              <a:spcBef>
                <a:spcPts val="0"/>
              </a:spcBef>
            </a:pPr>
            <a:endParaRPr lang="sk-SK" sz="2200" dirty="0"/>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განსაზღვრეთ </a:t>
            </a:r>
            <a:r>
              <a:rPr lang="ka-GE" sz="2200" b="1" dirty="0">
                <a:solidFill>
                  <a:srgbClr val="000000"/>
                </a:solidFill>
                <a:ea typeface="ＭＳ Ｐゴシック" pitchFamily="-103" charset="-128"/>
                <a:cs typeface="ＭＳ Ｐゴシック" pitchFamily="-103" charset="-128"/>
              </a:rPr>
              <a:t>მთავარი პრობლემა</a:t>
            </a:r>
            <a:r>
              <a:rPr lang="ka-GE" sz="2200" dirty="0">
                <a:solidFill>
                  <a:srgbClr val="000000"/>
                </a:solidFill>
                <a:ea typeface="ＭＳ Ｐゴシック" pitchFamily="-103" charset="-128"/>
                <a:cs typeface="ＭＳ Ｐゴシック" pitchFamily="-103" charset="-128"/>
              </a:rPr>
              <a:t>: რაში მდგომარეობს პრობლემის არსი?</a:t>
            </a:r>
          </a:p>
          <a:p>
            <a:pPr marL="457200" indent="-457200" algn="just">
              <a:spcAft>
                <a:spcPts val="600"/>
              </a:spcAft>
              <a:buFont typeface="+mj-lt"/>
              <a:buAutoNum type="arabicPeriod"/>
            </a:pPr>
            <a:endParaRPr lang="ka-GE" sz="500" dirty="0">
              <a:solidFill>
                <a:srgbClr val="000000"/>
              </a:solidFill>
              <a:ea typeface="ＭＳ Ｐゴシック" pitchFamily="-103" charset="-128"/>
              <a:cs typeface="ＭＳ Ｐゴシック" pitchFamily="-103" charset="-128"/>
            </a:endParaRPr>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რა იწვევს (რა მიზეზებია) ამ პრობლემას? რომელია </a:t>
            </a:r>
            <a:r>
              <a:rPr lang="ka-GE" sz="2200" b="1" dirty="0">
                <a:solidFill>
                  <a:srgbClr val="000000"/>
                </a:solidFill>
                <a:ea typeface="ＭＳ Ｐゴシック" pitchFamily="-103" charset="-128"/>
                <a:cs typeface="ＭＳ Ｐゴシック" pitchFamily="-103" charset="-128"/>
              </a:rPr>
              <a:t>პირადაპირი მიზეზები</a:t>
            </a:r>
            <a:r>
              <a:rPr lang="ka-GE" sz="2200" dirty="0">
                <a:solidFill>
                  <a:srgbClr val="000000"/>
                </a:solidFill>
                <a:ea typeface="ＭＳ Ｐゴシック" pitchFamily="-103" charset="-128"/>
                <a:cs typeface="ＭＳ Ｐゴシック" pitchFamily="-103" charset="-128"/>
              </a:rPr>
              <a:t>? რომელია </a:t>
            </a:r>
            <a:r>
              <a:rPr lang="ka-GE" sz="2200" b="1" dirty="0">
                <a:solidFill>
                  <a:srgbClr val="000000"/>
                </a:solidFill>
                <a:ea typeface="ＭＳ Ｐゴシック" pitchFamily="-103" charset="-128"/>
                <a:cs typeface="ＭＳ Ｐゴシック" pitchFamily="-103" charset="-128"/>
              </a:rPr>
              <a:t>მეორადი მიზეზები</a:t>
            </a:r>
            <a:r>
              <a:rPr lang="ka-GE" sz="2200" dirty="0">
                <a:solidFill>
                  <a:srgbClr val="000000"/>
                </a:solidFill>
                <a:ea typeface="ＭＳ Ｐゴシック" pitchFamily="-103" charset="-128"/>
                <a:cs typeface="ＭＳ Ｐゴシック" pitchFamily="-103" charset="-128"/>
              </a:rPr>
              <a:t>? განსაზღვრეთ მათ შორის კავშირი.</a:t>
            </a:r>
          </a:p>
          <a:p>
            <a:pPr marL="457200" indent="-457200" algn="just">
              <a:spcAft>
                <a:spcPts val="600"/>
              </a:spcAft>
              <a:buFont typeface="+mj-lt"/>
              <a:buAutoNum type="arabicPeriod"/>
            </a:pPr>
            <a:endParaRPr lang="en-US" sz="500" dirty="0">
              <a:solidFill>
                <a:srgbClr val="000000"/>
              </a:solidFill>
              <a:ea typeface="ＭＳ Ｐゴシック" pitchFamily="-103" charset="-128"/>
              <a:cs typeface="ＭＳ Ｐゴシック" pitchFamily="-103" charset="-128"/>
            </a:endParaRPr>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რა უარყოფით </a:t>
            </a:r>
            <a:r>
              <a:rPr lang="ka-GE" sz="2200" b="1" dirty="0">
                <a:solidFill>
                  <a:srgbClr val="000000"/>
                </a:solidFill>
                <a:ea typeface="ＭＳ Ｐゴシック" pitchFamily="-103" charset="-128"/>
                <a:cs typeface="ＭＳ Ｐゴシック" pitchFamily="-103" charset="-128"/>
              </a:rPr>
              <a:t>შედეგებს</a:t>
            </a:r>
            <a:r>
              <a:rPr lang="ka-GE" sz="2200" dirty="0">
                <a:solidFill>
                  <a:srgbClr val="000000"/>
                </a:solidFill>
                <a:ea typeface="ＭＳ Ｐゴシック" pitchFamily="-103" charset="-128"/>
                <a:cs typeface="ＭＳ Ｐゴシック" pitchFamily="-103" charset="-128"/>
              </a:rPr>
              <a:t> იწვევს პრობლემა: ვისზე ახდენს ის გავლენას და როგორია ეს გავლენა (სოციალური, ეკონომიკური და სხვ)?</a:t>
            </a:r>
            <a:endParaRPr lang="en-US" sz="2200" dirty="0">
              <a:solidFill>
                <a:srgbClr val="000000"/>
              </a:solidFill>
              <a:ea typeface="ＭＳ Ｐゴシック" pitchFamily="-103" charset="-128"/>
              <a:cs typeface="ＭＳ Ｐゴシック" pitchFamily="-103" charset="-128"/>
            </a:endParaRPr>
          </a:p>
          <a:p>
            <a:pPr marL="0" indent="0" algn="just">
              <a:spcAft>
                <a:spcPts val="600"/>
              </a:spcAft>
              <a:buNone/>
            </a:pPr>
            <a:endParaRPr lang="ka-GE" sz="2200" dirty="0">
              <a:solidFill>
                <a:srgbClr val="000000"/>
              </a:solidFill>
              <a:ea typeface="ＭＳ Ｐゴシック" pitchFamily="-103" charset="-128"/>
              <a:cs typeface="ＭＳ Ｐゴシック" pitchFamily="-103" charset="-128"/>
            </a:endParaRPr>
          </a:p>
          <a:p>
            <a:pPr marL="0" indent="0" algn="just">
              <a:spcAft>
                <a:spcPts val="600"/>
              </a:spcAft>
              <a:buNone/>
            </a:pPr>
            <a:r>
              <a:rPr lang="en-US" sz="2200" dirty="0"/>
              <a:t>4.    </a:t>
            </a:r>
            <a:r>
              <a:rPr lang="ka-GE" sz="2200" dirty="0"/>
              <a:t>ააგეთ </a:t>
            </a:r>
            <a:r>
              <a:rPr lang="ka-GE" sz="2200" b="1" dirty="0"/>
              <a:t>პრობლემის ხე</a:t>
            </a:r>
            <a:endParaRPr lang="en-GB" sz="2200" b="1" dirty="0"/>
          </a:p>
        </p:txBody>
      </p:sp>
      <p:pic>
        <p:nvPicPr>
          <p:cNvPr id="6" name="Picture 5">
            <a:extLst>
              <a:ext uri="{FF2B5EF4-FFF2-40B4-BE49-F238E27FC236}">
                <a16:creationId xmlns:a16="http://schemas.microsoft.com/office/drawing/2014/main" id="{01443215-3A87-46A6-8944-07BFF5D0188F}"/>
              </a:ext>
            </a:extLst>
          </p:cNvPr>
          <p:cNvPicPr>
            <a:picLocks noChangeAspect="1"/>
          </p:cNvPicPr>
          <p:nvPr/>
        </p:nvPicPr>
        <p:blipFill>
          <a:blip r:embed="rId3"/>
          <a:stretch>
            <a:fillRect/>
          </a:stretch>
        </p:blipFill>
        <p:spPr>
          <a:xfrm>
            <a:off x="7885043" y="4857911"/>
            <a:ext cx="4206585" cy="1846145"/>
          </a:xfrm>
          <a:prstGeom prst="rect">
            <a:avLst/>
          </a:prstGeom>
        </p:spPr>
      </p:pic>
    </p:spTree>
    <p:extLst>
      <p:ext uri="{BB962C8B-B14F-4D97-AF65-F5344CB8AC3E}">
        <p14:creationId xmlns:p14="http://schemas.microsoft.com/office/powerpoint/2010/main" val="247955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4F7B-36B5-4781-8F86-D208B7563EB7}"/>
              </a:ext>
            </a:extLst>
          </p:cNvPr>
          <p:cNvSpPr>
            <a:spLocks noGrp="1"/>
          </p:cNvSpPr>
          <p:nvPr>
            <p:ph type="title"/>
          </p:nvPr>
        </p:nvSpPr>
        <p:spPr/>
        <p:txBody>
          <a:bodyPr>
            <a:normAutofit/>
          </a:bodyPr>
          <a:lstStyle/>
          <a:p>
            <a:r>
              <a:rPr lang="ka-GE" sz="2800" b="1" dirty="0"/>
              <a:t>ევროკავშირსა და ნატოში საქართველოს გაწევრიანების კომუნიკაციის შესახებ საქართველოს მთავრობის სტრატეგია 2017-2020 წლებისთვის</a:t>
            </a:r>
            <a:endParaRPr lang="en-US" sz="2800" b="1" dirty="0"/>
          </a:p>
        </p:txBody>
      </p:sp>
      <p:sp>
        <p:nvSpPr>
          <p:cNvPr id="3" name="Content Placeholder 2">
            <a:extLst>
              <a:ext uri="{FF2B5EF4-FFF2-40B4-BE49-F238E27FC236}">
                <a16:creationId xmlns:a16="http://schemas.microsoft.com/office/drawing/2014/main" id="{B3067B26-F138-4411-A5BA-7732FE83E6B0}"/>
              </a:ext>
            </a:extLst>
          </p:cNvPr>
          <p:cNvSpPr>
            <a:spLocks noGrp="1"/>
          </p:cNvSpPr>
          <p:nvPr>
            <p:ph idx="1"/>
          </p:nvPr>
        </p:nvSpPr>
        <p:spPr>
          <a:xfrm>
            <a:off x="838200" y="1825625"/>
            <a:ext cx="10515600" cy="4351338"/>
          </a:xfrm>
        </p:spPr>
        <p:txBody>
          <a:bodyPr>
            <a:normAutofit fontScale="55000" lnSpcReduction="20000"/>
          </a:bodyPr>
          <a:lstStyle/>
          <a:p>
            <a:r>
              <a:rPr lang="ka-GE" b="1" dirty="0" err="1"/>
              <a:t>მიზანები</a:t>
            </a:r>
            <a:r>
              <a:rPr lang="ka-GE" b="1" dirty="0"/>
              <a:t>: </a:t>
            </a:r>
          </a:p>
          <a:p>
            <a:r>
              <a:rPr lang="ka-GE" dirty="0" err="1"/>
              <a:t>ვროკავშირსა</a:t>
            </a:r>
            <a:r>
              <a:rPr lang="ka-GE" dirty="0"/>
              <a:t> და ნატოში გაწევრიანებისადმი საქართველოს მოსახლეობის მაღალი და გაცნობიერებული მხარდაჭერის ხელშეწყობა. </a:t>
            </a:r>
          </a:p>
          <a:p>
            <a:r>
              <a:rPr lang="ka-GE" dirty="0"/>
              <a:t>ასევე, საქართველოს გაწევრიანების მიმართ ევროკავშირისა და ნატოს წევრი ქვეყნების მხარდაჭერის გაზრდა.</a:t>
            </a:r>
          </a:p>
          <a:p>
            <a:r>
              <a:rPr lang="ka-GE" b="1" dirty="0"/>
              <a:t>ამოცანები: </a:t>
            </a:r>
          </a:p>
          <a:p>
            <a:r>
              <a:rPr lang="ka-GE" dirty="0"/>
              <a:t>1. საქართველოს ევროკავშირსა და ნატოში გაწევრიანების უპირატესობის, სარგებლისა და შესაძლებლობის წარმოჩენა ქვეყნის მოსახლეობისთვის მარტივად გასაგები, ობიექტური ინფორმაციის რეგულარული მიწოდებით და მისი ხელმისაწვდომობის უზრუნველყოფით;</a:t>
            </a:r>
          </a:p>
          <a:p>
            <a:r>
              <a:rPr lang="ka-GE" dirty="0"/>
              <a:t>2. საერთო დასავლური ღირებულებების შესახებ საქართველოს მოსახლეობის ცნობიერების ამაღლება; </a:t>
            </a:r>
          </a:p>
          <a:p>
            <a:r>
              <a:rPr lang="ka-GE" dirty="0"/>
              <a:t>3. სახელმწიფოს მიერ მოსახლეობისთვის ევროპული და ევროატლანტიკური ინტეგრაციის პროცესში გატარებული, მიმდინარე და დაგეგმილი რეფორმების შესახებ ობიექტური და ამომწურავი ინფორმაციის მიწოდება; </a:t>
            </a:r>
          </a:p>
          <a:p>
            <a:r>
              <a:rPr lang="ka-GE" dirty="0"/>
              <a:t>4. საზოგადოებაში ევროკავშირსა და ნატოში გაწევრიანებასთან დაკავშირებული მოლოდინის მართვა; </a:t>
            </a:r>
          </a:p>
          <a:p>
            <a:r>
              <a:rPr lang="ka-GE" dirty="0"/>
              <a:t>5. მოსახლეობაზე </a:t>
            </a:r>
            <a:r>
              <a:rPr lang="ka-GE" dirty="0" err="1"/>
              <a:t>ანტიდასავლური</a:t>
            </a:r>
            <a:r>
              <a:rPr lang="ka-GE" dirty="0"/>
              <a:t> პროპაგანდის ზეგავლენის პრევენცია და შემცირება; </a:t>
            </a:r>
          </a:p>
          <a:p>
            <a:r>
              <a:rPr lang="ka-GE" dirty="0"/>
              <a:t>6. ევროკავშირისა და ნატოს წევრ ქვეყნებში საქართველოს, როგორც ევროპული, დემოკრატიული ქვეყნის წარმოჩენა, რომელსაც მნიშვნელოვანი წვლილი შეაქვს ევროპული და ევროატლანტიკური უსაფრთხოების უზრუნველყოფაში; </a:t>
            </a:r>
          </a:p>
          <a:p>
            <a:r>
              <a:rPr lang="ka-GE" dirty="0"/>
              <a:t>. ევროკავშირისა და ნატოს ინსტიტუტებსა და წევრ ქვეყნებში საქართველოს ევროპული და ევროატლანტიკური ინტეგრაციის პროცესში მიღწეული პროგრესის შესახებ ცნობიერების ამაღლება.</a:t>
            </a:r>
            <a:endParaRPr lang="en-US" dirty="0"/>
          </a:p>
        </p:txBody>
      </p:sp>
    </p:spTree>
    <p:extLst>
      <p:ext uri="{BB962C8B-B14F-4D97-AF65-F5344CB8AC3E}">
        <p14:creationId xmlns:p14="http://schemas.microsoft.com/office/powerpoint/2010/main" val="4245360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ED4-DD1F-4799-83A2-737D83E3680E}"/>
              </a:ext>
            </a:extLst>
          </p:cNvPr>
          <p:cNvSpPr>
            <a:spLocks noGrp="1"/>
          </p:cNvSpPr>
          <p:nvPr>
            <p:ph type="title"/>
          </p:nvPr>
        </p:nvSpPr>
        <p:spPr>
          <a:xfrm>
            <a:off x="838200" y="767644"/>
            <a:ext cx="10515600" cy="923044"/>
          </a:xfrm>
        </p:spPr>
        <p:txBody>
          <a:bodyPr>
            <a:noAutofit/>
          </a:bodyPr>
          <a:lstStyle/>
          <a:p>
            <a:r>
              <a:rPr lang="ka-GE" sz="2800" dirty="0"/>
              <a:t>სტრატეგიის მიზნებისა და ამოცანების მისაღწევად ეროვნულ და საერთაშორისო დონეებზე გამოიყენება შემდეგი მიდგომები:</a:t>
            </a:r>
            <a:br>
              <a:rPr lang="ka-GE" sz="2800" dirty="0"/>
            </a:br>
            <a:endParaRPr lang="en-US" sz="2800" dirty="0"/>
          </a:p>
        </p:txBody>
      </p:sp>
      <p:sp>
        <p:nvSpPr>
          <p:cNvPr id="3" name="Content Placeholder 2">
            <a:extLst>
              <a:ext uri="{FF2B5EF4-FFF2-40B4-BE49-F238E27FC236}">
                <a16:creationId xmlns:a16="http://schemas.microsoft.com/office/drawing/2014/main" id="{016B6DBB-90AD-4FDD-A752-B011DB8B8124}"/>
              </a:ext>
            </a:extLst>
          </p:cNvPr>
          <p:cNvSpPr>
            <a:spLocks noGrp="1"/>
          </p:cNvSpPr>
          <p:nvPr>
            <p:ph idx="1"/>
          </p:nvPr>
        </p:nvSpPr>
        <p:spPr/>
        <p:txBody>
          <a:bodyPr>
            <a:noAutofit/>
          </a:bodyPr>
          <a:lstStyle/>
          <a:p>
            <a:r>
              <a:rPr lang="ka-GE" sz="1600" dirty="0"/>
              <a:t>1. სტრატეგიის აქტივობების შემუშავება-დაგეგმვა, განხორციელება, მონიტორინგი და კორექტირება ხდება ერთიანი სამთავრობო მიდგომის საფუძველზე; </a:t>
            </a:r>
          </a:p>
          <a:p>
            <a:r>
              <a:rPr lang="ka-GE" sz="1600" dirty="0"/>
              <a:t>2. სტრატეგიის მიზნების მიღწევა და ამოცანების შესრულება ხორციელდება ევროკავშირისა და ნატოს წევრ ქვეყნებში საქართველოს გაწევრიანებასთან დაკავშირებულ საკითხებზე კვლევების შედეგების, ძირითადი არასწორი აღქმების და საზოგადოებაში არსებული ინფორმაციის ნაკლებობის ანალიზის საფუძველზე; </a:t>
            </a:r>
          </a:p>
          <a:p>
            <a:r>
              <a:rPr lang="ka-GE" sz="1600" dirty="0"/>
              <a:t>3. სამიზნე ჯგუფებისა და ქვეყნების იდენტიფიცირება და </a:t>
            </a:r>
            <a:r>
              <a:rPr lang="ka-GE" sz="1600" dirty="0" err="1"/>
              <a:t>პრიორიტეტიზაცია</a:t>
            </a:r>
            <a:r>
              <a:rPr lang="ka-GE" sz="1600" dirty="0"/>
              <a:t> ხდება საზოგადოებრივი აზრის კვლევების, ექვსთვიანი და წლიური ანგარიშების ანალიზის საფუძველზე; </a:t>
            </a:r>
          </a:p>
          <a:p>
            <a:r>
              <a:rPr lang="ka-GE" sz="1600" dirty="0"/>
              <a:t>4. ევროკავშირსა და ნატოში გაწევრიანების საკითხებზე სტრატეგიული კომუნიკაციის პოლიტიკის დაგეგმვისა და განხორციელების პროცესში სამოქალაქო საზოგადოების აქტიური ჩართულობის უზრუნველყოფა;</a:t>
            </a:r>
          </a:p>
          <a:p>
            <a:r>
              <a:rPr lang="ka-GE" sz="1600" dirty="0"/>
              <a:t> 5. სტრატეგიის ეფექტიანი განხორციელების უზრუნველსაყოფად, საჭიროებისამებრ ხდება   </a:t>
            </a:r>
            <a:r>
              <a:rPr lang="ka-GE" sz="1600" dirty="0" err="1"/>
              <a:t>ლობისტური</a:t>
            </a:r>
            <a:r>
              <a:rPr lang="ka-GE" sz="1600" dirty="0"/>
              <a:t> ჯგუფების, კერძო სექტორისა და სამოქალაქო საზოგადოების წარმომადგენლების  მომსახურების გამოყენება;</a:t>
            </a:r>
          </a:p>
          <a:p>
            <a:r>
              <a:rPr lang="ka-GE" sz="1600" dirty="0"/>
              <a:t>6. სტრატეგიის მიზნებისა და ამოცანების განხორციელების ეფექტიანობა ფასდება ექვსთვიანი და წლიური ანგარიშებისა და საზოგადოებრივი აზრის კვლევების ანალიზის საფუძველზე; </a:t>
            </a:r>
          </a:p>
          <a:p>
            <a:r>
              <a:rPr lang="ka-GE" sz="1600" dirty="0"/>
              <a:t>7. სახელმწიფო უწყებებში სტრატეგიის განხორციელებაზე პასუხისმგებელი თანამშრომლების შესაძლებლობების გაძლიერების უზრუნველყოფა ხდება რეგულარულად.</a:t>
            </a:r>
          </a:p>
          <a:p>
            <a:endParaRPr lang="en-US" sz="1600" dirty="0"/>
          </a:p>
        </p:txBody>
      </p:sp>
    </p:spTree>
    <p:extLst>
      <p:ext uri="{BB962C8B-B14F-4D97-AF65-F5344CB8AC3E}">
        <p14:creationId xmlns:p14="http://schemas.microsoft.com/office/powerpoint/2010/main" val="3133414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220D-D54B-4F11-B698-959D0F92EEED}"/>
              </a:ext>
            </a:extLst>
          </p:cNvPr>
          <p:cNvSpPr>
            <a:spLocks noGrp="1"/>
          </p:cNvSpPr>
          <p:nvPr>
            <p:ph type="title"/>
          </p:nvPr>
        </p:nvSpPr>
        <p:spPr/>
        <p:txBody>
          <a:bodyPr/>
          <a:lstStyle/>
          <a:p>
            <a:r>
              <a:rPr lang="ka-GE" dirty="0"/>
              <a:t>2019 წლის ანგარიში </a:t>
            </a:r>
            <a:endParaRPr lang="en-US" dirty="0"/>
          </a:p>
        </p:txBody>
      </p:sp>
      <p:sp>
        <p:nvSpPr>
          <p:cNvPr id="3" name="Content Placeholder 2">
            <a:extLst>
              <a:ext uri="{FF2B5EF4-FFF2-40B4-BE49-F238E27FC236}">
                <a16:creationId xmlns:a16="http://schemas.microsoft.com/office/drawing/2014/main" id="{BE8CC7F8-E01E-47BA-84A0-F52AC11D5716}"/>
              </a:ext>
            </a:extLst>
          </p:cNvPr>
          <p:cNvSpPr>
            <a:spLocks noGrp="1"/>
          </p:cNvSpPr>
          <p:nvPr>
            <p:ph idx="1"/>
          </p:nvPr>
        </p:nvSpPr>
        <p:spPr/>
        <p:txBody>
          <a:bodyPr>
            <a:normAutofit lnSpcReduction="10000"/>
          </a:bodyPr>
          <a:lstStyle/>
          <a:p>
            <a:r>
              <a:rPr lang="ka-GE" b="1" dirty="0"/>
              <a:t>ამოცანები: </a:t>
            </a:r>
          </a:p>
          <a:p>
            <a:r>
              <a:rPr lang="ka-GE" dirty="0"/>
              <a:t>1. ქვეყნის შიგნით და გარეთ საზოგადოების ინფორმირება საქართველოს, როგორც საერთო დასავლური ღირებულებების მქონე ევროპული დემოკრატიისა და ევროატლანტიკური უსაფრთხოების მნიშვნელოვანი </a:t>
            </a:r>
            <a:r>
              <a:rPr lang="ka-GE" dirty="0" err="1"/>
              <a:t>კონტრიბუტორი</a:t>
            </a:r>
            <a:r>
              <a:rPr lang="ka-GE" dirty="0"/>
              <a:t> ქვეყნის შესახებ;</a:t>
            </a:r>
          </a:p>
          <a:p>
            <a:r>
              <a:rPr lang="ka-GE" dirty="0"/>
              <a:t>2 ევროპული და ევროატლანტიკური ინტეგრაციის პროცესში გატარებული რეფორმების, მიღწეული პროგრესის და მიღებული და მოსალოდნელი სარგებლის შესახებ.</a:t>
            </a:r>
          </a:p>
          <a:p>
            <a:r>
              <a:rPr lang="ka-GE" dirty="0"/>
              <a:t>3. მოსახლეობაზე </a:t>
            </a:r>
            <a:r>
              <a:rPr lang="ka-GE" dirty="0" err="1"/>
              <a:t>ანტიდასავლური</a:t>
            </a:r>
            <a:r>
              <a:rPr lang="ka-GE" dirty="0"/>
              <a:t> პროპაგანდის ზეგავლენის პრევენცია და შემცირება.</a:t>
            </a:r>
            <a:endParaRPr lang="en-US" dirty="0"/>
          </a:p>
        </p:txBody>
      </p:sp>
    </p:spTree>
    <p:extLst>
      <p:ext uri="{BB962C8B-B14F-4D97-AF65-F5344CB8AC3E}">
        <p14:creationId xmlns:p14="http://schemas.microsoft.com/office/powerpoint/2010/main" val="2085798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642B-71FB-4A01-8CE8-478F2A15A822}"/>
              </a:ext>
            </a:extLst>
          </p:cNvPr>
          <p:cNvSpPr>
            <a:spLocks noGrp="1"/>
          </p:cNvSpPr>
          <p:nvPr>
            <p:ph type="title"/>
          </p:nvPr>
        </p:nvSpPr>
        <p:spPr/>
        <p:txBody>
          <a:bodyPr/>
          <a:lstStyle/>
          <a:p>
            <a:r>
              <a:rPr lang="ka-GE" dirty="0"/>
              <a:t>ანგარიშის ფორმა</a:t>
            </a:r>
            <a:endParaRPr lang="en-US" dirty="0"/>
          </a:p>
        </p:txBody>
      </p:sp>
      <p:sp>
        <p:nvSpPr>
          <p:cNvPr id="3" name="Content Placeholder 2">
            <a:extLst>
              <a:ext uri="{FF2B5EF4-FFF2-40B4-BE49-F238E27FC236}">
                <a16:creationId xmlns:a16="http://schemas.microsoft.com/office/drawing/2014/main" id="{27A19902-3468-4417-BD60-F65B25A54BDA}"/>
              </a:ext>
            </a:extLst>
          </p:cNvPr>
          <p:cNvSpPr>
            <a:spLocks noGrp="1"/>
          </p:cNvSpPr>
          <p:nvPr>
            <p:ph idx="1"/>
          </p:nvPr>
        </p:nvSpPr>
        <p:spPr/>
        <p:txBody>
          <a:bodyPr>
            <a:normAutofit fontScale="92500" lnSpcReduction="20000"/>
          </a:bodyPr>
          <a:lstStyle/>
          <a:p>
            <a:r>
              <a:rPr lang="ka-GE" sz="1800" b="1" i="0" u="none" strike="noStrike" dirty="0">
                <a:solidFill>
                  <a:srgbClr val="000000"/>
                </a:solidFill>
                <a:effectLst/>
                <a:latin typeface="Calibri" panose="020F0502020204030204" pitchFamily="34" charset="0"/>
              </a:rPr>
              <a:t>ამოცანა</a:t>
            </a:r>
            <a:r>
              <a:rPr lang="ka-GE" dirty="0"/>
              <a:t> </a:t>
            </a:r>
            <a:endParaRPr lang="en-US" dirty="0"/>
          </a:p>
          <a:p>
            <a:r>
              <a:rPr lang="ka-GE" sz="1800" b="1" i="0" u="none" strike="noStrike" dirty="0">
                <a:solidFill>
                  <a:srgbClr val="000000"/>
                </a:solidFill>
                <a:effectLst/>
                <a:latin typeface="Calibri" panose="020F0502020204030204" pitchFamily="34" charset="0"/>
              </a:rPr>
              <a:t>თემატიკა</a:t>
            </a:r>
            <a:r>
              <a:rPr lang="ka-GE" dirty="0"/>
              <a:t> </a:t>
            </a:r>
            <a:endParaRPr lang="en-US" dirty="0"/>
          </a:p>
          <a:p>
            <a:r>
              <a:rPr lang="ka-GE" sz="1800" b="1" i="0" u="none" strike="noStrike" dirty="0">
                <a:solidFill>
                  <a:srgbClr val="000000"/>
                </a:solidFill>
                <a:effectLst/>
                <a:latin typeface="Calibri" panose="020F0502020204030204" pitchFamily="34" charset="0"/>
              </a:rPr>
              <a:t>ადგილმდებარეობა</a:t>
            </a:r>
            <a:r>
              <a:rPr lang="ka-GE" dirty="0"/>
              <a:t> </a:t>
            </a:r>
            <a:endParaRPr lang="en-US" dirty="0"/>
          </a:p>
          <a:p>
            <a:r>
              <a:rPr lang="ka-GE" sz="1800" b="1" i="0" u="none" strike="noStrike" dirty="0">
                <a:solidFill>
                  <a:srgbClr val="000000"/>
                </a:solidFill>
                <a:effectLst/>
                <a:latin typeface="Calibri" panose="020F0502020204030204" pitchFamily="34" charset="0"/>
              </a:rPr>
              <a:t>აქტივობის ტიპი</a:t>
            </a:r>
            <a:r>
              <a:rPr lang="ka-GE" dirty="0"/>
              <a:t> </a:t>
            </a:r>
            <a:endParaRPr lang="en-US" dirty="0"/>
          </a:p>
          <a:p>
            <a:r>
              <a:rPr lang="ka-GE" sz="1800" b="1" i="0" u="none" strike="noStrike" dirty="0">
                <a:solidFill>
                  <a:srgbClr val="000000"/>
                </a:solidFill>
                <a:effectLst/>
                <a:latin typeface="Calibri" panose="020F0502020204030204" pitchFamily="34" charset="0"/>
              </a:rPr>
              <a:t>სამიზნე ჯგუფი</a:t>
            </a:r>
            <a:r>
              <a:rPr lang="ka-GE" dirty="0"/>
              <a:t> </a:t>
            </a:r>
            <a:endParaRPr lang="en-US" dirty="0"/>
          </a:p>
          <a:p>
            <a:r>
              <a:rPr lang="ka-GE" sz="1800" b="1" i="0" u="none" strike="noStrike" dirty="0">
                <a:solidFill>
                  <a:srgbClr val="000000"/>
                </a:solidFill>
                <a:effectLst/>
                <a:latin typeface="Calibri" panose="020F0502020204030204" pitchFamily="34" charset="0"/>
              </a:rPr>
              <a:t>შესრულების ინდიკატორი - შეხვედრების რაოდენობა</a:t>
            </a:r>
            <a:r>
              <a:rPr lang="ka-GE" dirty="0"/>
              <a:t> </a:t>
            </a:r>
            <a:r>
              <a:rPr lang="ka-GE" sz="1800" b="1" i="0" u="none" strike="noStrike" dirty="0">
                <a:solidFill>
                  <a:srgbClr val="000000"/>
                </a:solidFill>
                <a:effectLst/>
                <a:latin typeface="Calibri" panose="020F0502020204030204" pitchFamily="34" charset="0"/>
              </a:rPr>
              <a:t>შესრულების ინდიკატორი - შეხვედრაზე დამსწრეთა რაოდენობა</a:t>
            </a:r>
            <a:r>
              <a:rPr lang="ka-GE" dirty="0"/>
              <a:t> </a:t>
            </a:r>
            <a:endParaRPr lang="en-US" dirty="0"/>
          </a:p>
          <a:p>
            <a:r>
              <a:rPr lang="ka-GE" sz="1800" b="1" i="0" u="none" strike="noStrike" dirty="0">
                <a:solidFill>
                  <a:srgbClr val="000000"/>
                </a:solidFill>
                <a:effectLst/>
                <a:latin typeface="Calibri" panose="020F0502020204030204" pitchFamily="34" charset="0"/>
              </a:rPr>
              <a:t>პასუხისმგებელი უწყება </a:t>
            </a:r>
            <a:r>
              <a:rPr lang="ka-GE" dirty="0"/>
              <a:t> </a:t>
            </a:r>
            <a:endParaRPr lang="en-US" dirty="0"/>
          </a:p>
          <a:p>
            <a:r>
              <a:rPr lang="ka-GE" sz="1800" b="1" i="0" u="none" strike="noStrike" dirty="0">
                <a:solidFill>
                  <a:srgbClr val="000000"/>
                </a:solidFill>
                <a:effectLst/>
                <a:latin typeface="Calibri" panose="020F0502020204030204" pitchFamily="34" charset="0"/>
              </a:rPr>
              <a:t>დაფინანსების წყარო</a:t>
            </a:r>
            <a:r>
              <a:rPr lang="ka-GE" dirty="0"/>
              <a:t> </a:t>
            </a:r>
            <a:endParaRPr lang="en-US" dirty="0"/>
          </a:p>
          <a:p>
            <a:r>
              <a:rPr lang="ka-GE" sz="1800" b="1" i="0" u="none" strike="noStrike" dirty="0">
                <a:solidFill>
                  <a:srgbClr val="000000"/>
                </a:solidFill>
                <a:effectLst/>
                <a:latin typeface="Calibri" panose="020F0502020204030204" pitchFamily="34" charset="0"/>
              </a:rPr>
              <a:t>თარიღი</a:t>
            </a:r>
            <a:r>
              <a:rPr lang="ka-GE" dirty="0"/>
              <a:t> </a:t>
            </a:r>
            <a:endParaRPr lang="en-US" dirty="0"/>
          </a:p>
          <a:p>
            <a:r>
              <a:rPr lang="ka-GE" sz="1800" b="1" i="0" u="none" strike="noStrike" dirty="0">
                <a:solidFill>
                  <a:srgbClr val="000000"/>
                </a:solidFill>
                <a:effectLst/>
                <a:latin typeface="Calibri" panose="020F0502020204030204" pitchFamily="34" charset="0"/>
              </a:rPr>
              <a:t>წლის ანგარიში</a:t>
            </a:r>
            <a:r>
              <a:rPr lang="ka-GE" dirty="0"/>
              <a:t> </a:t>
            </a:r>
            <a:endParaRPr lang="en-US" dirty="0"/>
          </a:p>
        </p:txBody>
      </p:sp>
    </p:spTree>
    <p:extLst>
      <p:ext uri="{BB962C8B-B14F-4D97-AF65-F5344CB8AC3E}">
        <p14:creationId xmlns:p14="http://schemas.microsoft.com/office/powerpoint/2010/main" val="26785529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5A865-D81F-4642-89F1-33B13CBE2959}"/>
              </a:ext>
            </a:extLst>
          </p:cNvPr>
          <p:cNvSpPr>
            <a:spLocks noGrp="1"/>
          </p:cNvSpPr>
          <p:nvPr>
            <p:ph idx="1"/>
          </p:nvPr>
        </p:nvSpPr>
        <p:spPr>
          <a:xfrm>
            <a:off x="838200" y="495300"/>
            <a:ext cx="10515600" cy="5681663"/>
          </a:xfrm>
        </p:spPr>
        <p:txBody>
          <a:bodyPr>
            <a:normAutofit fontScale="92500" lnSpcReduction="10000"/>
          </a:bodyPr>
          <a:lstStyle/>
          <a:p>
            <a:r>
              <a:rPr lang="ka-GE" dirty="0"/>
              <a:t>ინფორმირების ხარისხი </a:t>
            </a:r>
            <a:r>
              <a:rPr lang="ka-GE" dirty="0">
                <a:solidFill>
                  <a:srgbClr val="FF0000"/>
                </a:solidFill>
              </a:rPr>
              <a:t>დაბალია</a:t>
            </a:r>
            <a:r>
              <a:rPr lang="ka-GE" dirty="0"/>
              <a:t>/</a:t>
            </a:r>
            <a:r>
              <a:rPr lang="ka-GE" dirty="0">
                <a:solidFill>
                  <a:srgbClr val="00B050"/>
                </a:solidFill>
              </a:rPr>
              <a:t>ამაღლება</a:t>
            </a:r>
            <a:r>
              <a:rPr lang="ka-GE" dirty="0"/>
              <a:t> მიზნობრივი ჯგუფებისთვის (ევროკავშირის კონტრიბუციის შესახებ)</a:t>
            </a:r>
          </a:p>
          <a:p>
            <a:r>
              <a:rPr lang="ka-GE" dirty="0"/>
              <a:t>შსს - საზოგადოებრივი ინფორმირებულობა დაბალია ნატოს </a:t>
            </a:r>
            <a:r>
              <a:rPr lang="ka-GE" dirty="0" err="1"/>
              <a:t>პორტფოლიოს</a:t>
            </a:r>
            <a:r>
              <a:rPr lang="ka-GE" dirty="0"/>
              <a:t> შესახებ (დაკონკრეტება პროექტების დონეზე)</a:t>
            </a:r>
          </a:p>
          <a:p>
            <a:r>
              <a:rPr lang="ka-GE" dirty="0"/>
              <a:t>უვიზო რეჟიმის/</a:t>
            </a:r>
            <a:r>
              <a:rPr lang="en-US" dirty="0"/>
              <a:t>exit control - </a:t>
            </a:r>
            <a:r>
              <a:rPr lang="ka-GE" dirty="0"/>
              <a:t>შესახებ არასაკმარისი კომუნიკაცია </a:t>
            </a:r>
          </a:p>
          <a:p>
            <a:r>
              <a:rPr lang="ka-GE" dirty="0"/>
              <a:t>საპოლიციო თანამშრომლობის კარგი პრაქტიკების შესახებ ინფორმირებულობის ხარისხი დაბალია</a:t>
            </a:r>
          </a:p>
          <a:p>
            <a:r>
              <a:rPr lang="ka-GE" dirty="0"/>
              <a:t>ეროვნულ უმცირესობების წარმომადგენლებში ნატოსთან და ევროკავშირთან მიმართებაში არასრულყოფილი/</a:t>
            </a:r>
          </a:p>
          <a:p>
            <a:r>
              <a:rPr lang="ka-GE" dirty="0"/>
              <a:t>სუს-ი - საზოგადოებრივი ინფორმირებულობის ხარისხი დაბალია (მიზნობრივი ჯგუფების იდენტიფიცირება და მიზნობრივი კომუნიკაცია ნაკლებია)</a:t>
            </a:r>
          </a:p>
          <a:p>
            <a:r>
              <a:rPr lang="ka-GE" dirty="0"/>
              <a:t>სუს-ი - ჰიბრიდული ომისა და დეზინფორმაციის შესახებ ინფორმირებულობის ხარისხი და კარგი პრაქტიკების შესახებ ინფორმაცია დაბალია</a:t>
            </a:r>
          </a:p>
          <a:p>
            <a:endParaRPr lang="en-US" dirty="0"/>
          </a:p>
        </p:txBody>
      </p:sp>
    </p:spTree>
    <p:extLst>
      <p:ext uri="{BB962C8B-B14F-4D97-AF65-F5344CB8AC3E}">
        <p14:creationId xmlns:p14="http://schemas.microsoft.com/office/powerpoint/2010/main" val="301126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399"/>
            <a:ext cx="6858003" cy="121920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597" y="3578896"/>
            <a:ext cx="1179245" cy="1179245"/>
          </a:xfrm>
          <a:prstGeom prst="rect">
            <a:avLst/>
          </a:prstGeom>
        </p:spPr>
      </p:pic>
      <p:sp>
        <p:nvSpPr>
          <p:cNvPr id="15" name="Freeform 14"/>
          <p:cNvSpPr/>
          <p:nvPr/>
        </p:nvSpPr>
        <p:spPr>
          <a:xfrm>
            <a:off x="3351880" y="5339408"/>
            <a:ext cx="1486677" cy="388058"/>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dirty="0"/>
              <a:t>კონცეფცია</a:t>
            </a:r>
            <a:endParaRPr lang="en-US" dirty="0"/>
          </a:p>
        </p:txBody>
      </p:sp>
      <p:sp>
        <p:nvSpPr>
          <p:cNvPr id="16" name="Freeform 15"/>
          <p:cNvSpPr/>
          <p:nvPr/>
        </p:nvSpPr>
        <p:spPr>
          <a:xfrm>
            <a:off x="5828413" y="5295556"/>
            <a:ext cx="1420614" cy="431911"/>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dirty="0"/>
              <a:t>სტრატეგია</a:t>
            </a:r>
            <a:endParaRPr lang="en-US" sz="1400" dirty="0"/>
          </a:p>
        </p:txBody>
      </p:sp>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14797" y="3299592"/>
            <a:ext cx="1847849" cy="1847849"/>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5915" y="3367327"/>
            <a:ext cx="1712381" cy="1712381"/>
          </a:xfrm>
          <a:prstGeom prst="rect">
            <a:avLst/>
          </a:prstGeom>
        </p:spPr>
      </p:pic>
      <p:sp>
        <p:nvSpPr>
          <p:cNvPr id="20" name="Freeform 19"/>
          <p:cNvSpPr/>
          <p:nvPr/>
        </p:nvSpPr>
        <p:spPr>
          <a:xfrm>
            <a:off x="8498052" y="5211080"/>
            <a:ext cx="1648105" cy="644715"/>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sz="1600" dirty="0"/>
              <a:t>სამოქმედო გეგმა</a:t>
            </a:r>
            <a:endParaRPr lang="en-US" sz="1600" dirty="0"/>
          </a:p>
        </p:txBody>
      </p:sp>
      <p:sp>
        <p:nvSpPr>
          <p:cNvPr id="21" name="Freeform 20"/>
          <p:cNvSpPr/>
          <p:nvPr/>
        </p:nvSpPr>
        <p:spPr>
          <a:xfrm>
            <a:off x="4298441" y="2108590"/>
            <a:ext cx="4480560" cy="388058"/>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sz="2400" b="1" dirty="0"/>
              <a:t>პოლიტიკის დოკუმენტები</a:t>
            </a:r>
            <a:endParaRPr lang="en-US" sz="2400" b="1" dirty="0"/>
          </a:p>
        </p:txBody>
      </p:sp>
      <p:grpSp>
        <p:nvGrpSpPr>
          <p:cNvPr id="17" name="Group 16">
            <a:extLst>
              <a:ext uri="{FF2B5EF4-FFF2-40B4-BE49-F238E27FC236}">
                <a16:creationId xmlns:a16="http://schemas.microsoft.com/office/drawing/2014/main" id="{EC158045-7444-44AD-BBBC-C371A72CCF04}"/>
              </a:ext>
            </a:extLst>
          </p:cNvPr>
          <p:cNvGrpSpPr/>
          <p:nvPr/>
        </p:nvGrpSpPr>
        <p:grpSpPr>
          <a:xfrm>
            <a:off x="1419032" y="360474"/>
            <a:ext cx="10239375" cy="1116039"/>
            <a:chOff x="0" y="0"/>
            <a:chExt cx="7561842" cy="1216800"/>
          </a:xfrm>
        </p:grpSpPr>
        <p:sp>
          <p:nvSpPr>
            <p:cNvPr id="22" name="Rounded Rectangle 12">
              <a:extLst>
                <a:ext uri="{FF2B5EF4-FFF2-40B4-BE49-F238E27FC236}">
                  <a16:creationId xmlns:a16="http://schemas.microsoft.com/office/drawing/2014/main" id="{908B0991-12A8-4EAB-82DD-2B9F3AB0B325}"/>
                </a:ext>
              </a:extLst>
            </p:cNvPr>
            <p:cNvSpPr/>
            <p:nvPr/>
          </p:nvSpPr>
          <p:spPr>
            <a:xfrm>
              <a:off x="0" y="0"/>
              <a:ext cx="7561842" cy="1216800"/>
            </a:xfrm>
            <a:prstGeom prst="roundRect">
              <a:avLst/>
            </a:pr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ounded Rectangle 4">
              <a:extLst>
                <a:ext uri="{FF2B5EF4-FFF2-40B4-BE49-F238E27FC236}">
                  <a16:creationId xmlns:a16="http://schemas.microsoft.com/office/drawing/2014/main" id="{22C7F30B-63B4-4757-A553-14F6968000EF}"/>
                </a:ext>
              </a:extLst>
            </p:cNvPr>
            <p:cNvSpPr txBox="1"/>
            <p:nvPr/>
          </p:nvSpPr>
          <p:spPr>
            <a:xfrm>
              <a:off x="59399" y="59399"/>
              <a:ext cx="7443044"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ka-GE" sz="3200" b="1" dirty="0">
                  <a:solidFill>
                    <a:schemeClr val="tx1"/>
                  </a:solidFill>
                </a:rPr>
                <a:t>პოლიტიკის დაგეგმვისა და კოორდინაციის სისტემა</a:t>
              </a:r>
              <a:endParaRPr lang="en-US" sz="3200" dirty="0">
                <a:solidFill>
                  <a:schemeClr val="tx1"/>
                </a:solidFill>
              </a:endParaRPr>
            </a:p>
          </p:txBody>
        </p:sp>
      </p:grpSp>
    </p:spTree>
    <p:extLst>
      <p:ext uri="{BB962C8B-B14F-4D97-AF65-F5344CB8AC3E}">
        <p14:creationId xmlns:p14="http://schemas.microsoft.com/office/powerpoint/2010/main" val="428708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1D46-4EB0-4BA3-BE26-238E53C387F9}"/>
              </a:ext>
            </a:extLst>
          </p:cNvPr>
          <p:cNvSpPr>
            <a:spLocks noGrp="1"/>
          </p:cNvSpPr>
          <p:nvPr>
            <p:ph type="title"/>
          </p:nvPr>
        </p:nvSpPr>
        <p:spPr>
          <a:xfrm>
            <a:off x="838200" y="119803"/>
            <a:ext cx="10515600" cy="816900"/>
          </a:xfrm>
        </p:spPr>
        <p:txBody>
          <a:bodyPr/>
          <a:lstStyle/>
          <a:p>
            <a:pPr algn="ctr"/>
            <a:r>
              <a:rPr lang="ka-GE" sz="3200" b="1" dirty="0"/>
              <a:t>პოლიტიკის დოკუმენტების ტიპები და სტრუქტურა</a:t>
            </a:r>
            <a:r>
              <a:rPr lang="en-US" sz="2400" b="1" kern="0" dirty="0">
                <a:ea typeface="Times New Roman" panose="02020603050405020304" pitchFamily="18"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E070258A-F595-40A3-9B29-A13F88A5812C}"/>
              </a:ext>
            </a:extLst>
          </p:cNvPr>
          <p:cNvSpPr>
            <a:spLocks noGrp="1"/>
          </p:cNvSpPr>
          <p:nvPr>
            <p:ph idx="1"/>
          </p:nvPr>
        </p:nvSpPr>
        <p:spPr>
          <a:xfrm>
            <a:off x="838200" y="936703"/>
            <a:ext cx="10515600" cy="5531004"/>
          </a:xfrm>
        </p:spPr>
        <p:txBody>
          <a:bodyPr>
            <a:normAutofit fontScale="32500" lnSpcReduction="20000"/>
          </a:bodyPr>
          <a:lstStyle/>
          <a:p>
            <a:pPr marL="0" indent="0" algn="ctr" eaLnBrk="0" fontAlgn="base" hangingPunct="0">
              <a:lnSpc>
                <a:spcPct val="100000"/>
              </a:lnSpc>
              <a:spcBef>
                <a:spcPct val="0"/>
              </a:spcBef>
              <a:spcAft>
                <a:spcPct val="0"/>
              </a:spcAft>
              <a:buNone/>
            </a:pPr>
            <a:endParaRPr lang="ka-GE" sz="5500" i="1" dirty="0"/>
          </a:p>
          <a:p>
            <a:r>
              <a:rPr lang="ka-GE" sz="5500" b="1" dirty="0"/>
              <a:t>პოლიტიკის დოკუმენტი</a:t>
            </a:r>
          </a:p>
          <a:p>
            <a:pPr marL="234950" indent="0">
              <a:buNone/>
            </a:pPr>
            <a:r>
              <a:rPr lang="ka-GE" sz="5500" i="1" dirty="0"/>
              <a:t>ეროვნული ან სექტორული პოლიტიკის განმსაზღვრელი სტრატეგიული ან სამოქმედო სახის დოკუმენტი, რომელიც განსაზღვრავს პრობლემის გადაწყვეტისა და სფეროს განვითარების გზებს</a:t>
            </a:r>
            <a:endParaRPr lang="en-US" sz="5500" dirty="0"/>
          </a:p>
          <a:p>
            <a:pPr algn="just"/>
            <a:r>
              <a:rPr lang="ka-GE" sz="5500" b="1" dirty="0"/>
              <a:t>კონცეფცია </a:t>
            </a:r>
          </a:p>
          <a:p>
            <a:pPr marL="271463" indent="0" algn="just">
              <a:buNone/>
            </a:pPr>
            <a:r>
              <a:rPr lang="ka-GE" sz="5500" i="1" dirty="0"/>
              <a:t>ზოგადი სახის ეროვნული ან სექტორული პოლიტიკის დოკუმენტი, რომელიც განსაზღვრავს სტრატეგიის შემუშავების საჭიროებას, ხედვას, ძირითად პრინციპებსა და პრიორიტეტებს.</a:t>
            </a:r>
            <a:endParaRPr lang="en-US" sz="5500" dirty="0"/>
          </a:p>
          <a:p>
            <a:pPr marL="0" indent="0" algn="ctr" eaLnBrk="0" fontAlgn="base" hangingPunct="0">
              <a:lnSpc>
                <a:spcPct val="100000"/>
              </a:lnSpc>
              <a:spcBef>
                <a:spcPct val="0"/>
              </a:spcBef>
              <a:spcAft>
                <a:spcPct val="0"/>
              </a:spcAft>
              <a:buNone/>
            </a:pPr>
            <a:endParaRPr lang="ka-GE" sz="5500" b="1" i="1" dirty="0"/>
          </a:p>
          <a:p>
            <a:pPr algn="just" eaLnBrk="0" fontAlgn="base" hangingPunct="0">
              <a:lnSpc>
                <a:spcPct val="100000"/>
              </a:lnSpc>
              <a:spcBef>
                <a:spcPct val="0"/>
              </a:spcBef>
              <a:spcAft>
                <a:spcPct val="0"/>
              </a:spcAft>
            </a:pPr>
            <a:r>
              <a:rPr lang="ka-GE" sz="5500" b="1" i="1" dirty="0"/>
              <a:t>სტრატეგია </a:t>
            </a:r>
          </a:p>
          <a:p>
            <a:pPr algn="just" eaLnBrk="0" fontAlgn="base" hangingPunct="0">
              <a:lnSpc>
                <a:spcPct val="100000"/>
              </a:lnSpc>
              <a:spcBef>
                <a:spcPct val="0"/>
              </a:spcBef>
              <a:spcAft>
                <a:spcPct val="0"/>
              </a:spcAft>
            </a:pPr>
            <a:endParaRPr lang="ka-GE" sz="5500" b="1" i="1" dirty="0"/>
          </a:p>
          <a:p>
            <a:pPr marL="325438" indent="-53975" algn="just" eaLnBrk="0" fontAlgn="base" hangingPunct="0">
              <a:lnSpc>
                <a:spcPct val="100000"/>
              </a:lnSpc>
              <a:spcBef>
                <a:spcPct val="0"/>
              </a:spcBef>
              <a:spcAft>
                <a:spcPct val="0"/>
              </a:spcAft>
              <a:buNone/>
            </a:pPr>
            <a:r>
              <a:rPr lang="ka-GE" sz="5500" i="1" dirty="0"/>
              <a:t>პოლიტიკის დოკუმენტი, რომელიც განსაზღვრავს პრიორიტეტებს,  მიზნებს და ამოცანებს ეროვნული ან სექტორული მიმართულებით იდენტიფიცირებული პრობლემების გადასაჭრელად, აყალიბებს მიდგომებს დასახული მიზნების/ამოცანების განსახორციელებლად და ადგენს შედეგების ინდიკატორებს პროგრესის შესაფასებლად.</a:t>
            </a:r>
            <a:endParaRPr lang="en-US" sz="5500" i="1" dirty="0"/>
          </a:p>
          <a:p>
            <a:pPr algn="just" eaLnBrk="0" fontAlgn="base" hangingPunct="0">
              <a:lnSpc>
                <a:spcPct val="100000"/>
              </a:lnSpc>
              <a:spcBef>
                <a:spcPct val="0"/>
              </a:spcBef>
              <a:spcAft>
                <a:spcPct val="0"/>
              </a:spcAft>
            </a:pPr>
            <a:endParaRPr lang="en-US" altLang="en-US" sz="5500" i="1" dirty="0"/>
          </a:p>
          <a:p>
            <a:pPr algn="just" eaLnBrk="0" fontAlgn="base" hangingPunct="0">
              <a:lnSpc>
                <a:spcPct val="100000"/>
              </a:lnSpc>
              <a:spcBef>
                <a:spcPct val="0"/>
              </a:spcBef>
              <a:spcAft>
                <a:spcPct val="0"/>
              </a:spcAft>
            </a:pPr>
            <a:r>
              <a:rPr lang="ka-GE" altLang="en-US" sz="5500" b="1" i="1" dirty="0"/>
              <a:t>სამოქმედო გეგმა</a:t>
            </a:r>
            <a:r>
              <a:rPr lang="en-US" altLang="en-US" sz="5500" b="1" i="1" dirty="0"/>
              <a:t> </a:t>
            </a:r>
            <a:endParaRPr lang="ka-GE" altLang="en-US" sz="5500" b="1" i="1" dirty="0"/>
          </a:p>
          <a:p>
            <a:pPr algn="just" eaLnBrk="0" fontAlgn="base" hangingPunct="0">
              <a:lnSpc>
                <a:spcPct val="100000"/>
              </a:lnSpc>
              <a:spcBef>
                <a:spcPct val="0"/>
              </a:spcBef>
              <a:spcAft>
                <a:spcPct val="0"/>
              </a:spcAft>
            </a:pPr>
            <a:endParaRPr lang="ka-GE" altLang="en-US" sz="5500" b="1" i="1" dirty="0"/>
          </a:p>
          <a:p>
            <a:pPr marL="234950" indent="0" algn="just" eaLnBrk="0" fontAlgn="base" hangingPunct="0">
              <a:lnSpc>
                <a:spcPct val="100000"/>
              </a:lnSpc>
              <a:spcBef>
                <a:spcPct val="0"/>
              </a:spcBef>
              <a:spcAft>
                <a:spcPct val="0"/>
              </a:spcAft>
              <a:buNone/>
            </a:pPr>
            <a:r>
              <a:rPr lang="ka-GE" altLang="en-US" sz="5500" i="1" dirty="0"/>
              <a:t>პოლიტიკის დოკუმენტი, რომელიც განსაზღვრავს ეროვნული ან სექტორული პრიორიტეტების, მიზნების და ამოცანების მისაღწევად კონკრეტულ აქტივობებს, მათი შედეგების ინდიკატორებს, პასუხისმგებელ უწყებებს, შესრულების ვადებს, ბიუჯეტსა და დაფინანსების წყაროს.</a:t>
            </a:r>
          </a:p>
          <a:p>
            <a:pPr algn="just" eaLnBrk="0" fontAlgn="base" hangingPunct="0">
              <a:lnSpc>
                <a:spcPct val="100000"/>
              </a:lnSpc>
              <a:spcBef>
                <a:spcPct val="0"/>
              </a:spcBef>
              <a:spcAft>
                <a:spcPct val="0"/>
              </a:spcAft>
            </a:pPr>
            <a:endParaRPr lang="ka-GE" altLang="en-US" i="1" dirty="0"/>
          </a:p>
          <a:p>
            <a:endParaRPr lang="en-US" dirty="0"/>
          </a:p>
        </p:txBody>
      </p:sp>
      <p:sp>
        <p:nvSpPr>
          <p:cNvPr id="4" name="TextBox 3">
            <a:extLst>
              <a:ext uri="{FF2B5EF4-FFF2-40B4-BE49-F238E27FC236}">
                <a16:creationId xmlns:a16="http://schemas.microsoft.com/office/drawing/2014/main" id="{1E31577A-80F7-1F48-88C5-221D00642505}"/>
              </a:ext>
            </a:extLst>
          </p:cNvPr>
          <p:cNvSpPr txBox="1"/>
          <p:nvPr/>
        </p:nvSpPr>
        <p:spPr>
          <a:xfrm>
            <a:off x="695725" y="6115883"/>
            <a:ext cx="10321680" cy="646331"/>
          </a:xfrm>
          <a:prstGeom prst="rect">
            <a:avLst/>
          </a:prstGeom>
          <a:noFill/>
        </p:spPr>
        <p:txBody>
          <a:bodyPr wrap="square" rtlCol="0">
            <a:spAutoFit/>
          </a:bodyPr>
          <a:lstStyle/>
          <a:p>
            <a:pPr algn="just" eaLnBrk="0" fontAlgn="base" hangingPunct="0">
              <a:spcBef>
                <a:spcPct val="0"/>
              </a:spcBef>
              <a:spcAft>
                <a:spcPct val="0"/>
              </a:spcAft>
            </a:pPr>
            <a:endParaRPr lang="ka-GE" dirty="0"/>
          </a:p>
          <a:p>
            <a:pPr algn="just" eaLnBrk="0" fontAlgn="base" hangingPunct="0">
              <a:spcBef>
                <a:spcPct val="0"/>
              </a:spcBef>
              <a:spcAft>
                <a:spcPct val="0"/>
              </a:spcAft>
            </a:pPr>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გვ.5-7</a:t>
            </a:r>
            <a:endParaRPr lang="en-US" dirty="0"/>
          </a:p>
        </p:txBody>
      </p:sp>
    </p:spTree>
    <p:extLst>
      <p:ext uri="{BB962C8B-B14F-4D97-AF65-F5344CB8AC3E}">
        <p14:creationId xmlns:p14="http://schemas.microsoft.com/office/powerpoint/2010/main" val="26417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9DC9B-0255-4D41-B657-42FA87135FD7}"/>
              </a:ext>
            </a:extLst>
          </p:cNvPr>
          <p:cNvSpPr/>
          <p:nvPr/>
        </p:nvSpPr>
        <p:spPr>
          <a:xfrm>
            <a:off x="1002030" y="814550"/>
            <a:ext cx="10382250" cy="5170646"/>
          </a:xfrm>
          <a:prstGeom prst="rect">
            <a:avLst/>
          </a:prstGeom>
        </p:spPr>
        <p:txBody>
          <a:bodyPr wrap="square">
            <a:spAutoFit/>
          </a:bodyPr>
          <a:lstStyle/>
          <a:p>
            <a:pPr marL="180975" indent="-180975" algn="just">
              <a:spcAft>
                <a:spcPts val="1200"/>
              </a:spcAft>
              <a:buFont typeface="Arial" panose="020B0604020202020204" pitchFamily="34" charset="0"/>
              <a:buChar char="•"/>
            </a:pPr>
            <a:r>
              <a:rPr lang="ka-GE" altLang="en-US" sz="2000" dirty="0">
                <a:ea typeface="Calibri" panose="020F0502020204030204" pitchFamily="34" charset="0"/>
                <a:cs typeface="Times New Roman" panose="02020603050405020304" pitchFamily="18" charset="0"/>
              </a:rPr>
              <a:t>საქართველოს პოლიტიკის დაგეგმვისა და კოორდინაციის სისტემაში სახელმწიფო პოლიტიკა კონკრეტულ სფეროში ძირითად გამოხატულია </a:t>
            </a:r>
            <a:r>
              <a:rPr lang="ka-GE" altLang="en-US" sz="2000" b="1" dirty="0">
                <a:ea typeface="Calibri" panose="020F0502020204030204" pitchFamily="34" charset="0"/>
                <a:cs typeface="Times New Roman" panose="02020603050405020304" pitchFamily="18" charset="0"/>
              </a:rPr>
              <a:t>პოლიტიკის დოკუმენტების </a:t>
            </a:r>
            <a:r>
              <a:rPr lang="ka-GE" altLang="en-US" sz="2000" dirty="0">
                <a:ea typeface="Calibri" panose="020F0502020204030204" pitchFamily="34" charset="0"/>
                <a:cs typeface="Times New Roman" panose="02020603050405020304" pitchFamily="18" charset="0"/>
              </a:rPr>
              <a:t>საშუალებით. პოლიტიკის დოკუმენტები წარმოადგენს მთავრობის ხედვას, პრინციპებს, მიზნებს, ამოცანებს და კონკრეტულ აქტივობებსა სხვადასხვა საჯარო პრობლეების გადასაწყვეტად და ზოგადად სფეროს განვითარების და გაუმჯობესების მიზნით.</a:t>
            </a:r>
            <a:endParaRPr lang="ka-GE" altLang="en-US" sz="2000" dirty="0"/>
          </a:p>
          <a:p>
            <a:pPr marL="180975" indent="-180975" algn="just">
              <a:spcAft>
                <a:spcPts val="1200"/>
              </a:spcAft>
              <a:buFont typeface="Arial" panose="020B0604020202020204" pitchFamily="34" charset="0"/>
              <a:buChar char="•"/>
            </a:pPr>
            <a:r>
              <a:rPr lang="ka-GE" sz="2000" dirty="0"/>
              <a:t>საქართველოში პოლიტიკის დოკუმენტების კლასიფიცირება ხდება ორი ძირითადი კრიტერიუმის მიხედვით:</a:t>
            </a:r>
          </a:p>
          <a:p>
            <a:pPr marL="180975" indent="-180975" algn="just">
              <a:spcAft>
                <a:spcPts val="1200"/>
              </a:spcAft>
              <a:buFont typeface="Arial" panose="020B0604020202020204" pitchFamily="34" charset="0"/>
              <a:buChar char="•"/>
            </a:pPr>
            <a:r>
              <a:rPr lang="ka-GE" sz="2000" b="1" dirty="0"/>
              <a:t>ზოგადი მახასიათებლები</a:t>
            </a:r>
            <a:r>
              <a:rPr lang="ka-GE" sz="2000" dirty="0"/>
              <a:t> </a:t>
            </a:r>
            <a:r>
              <a:rPr lang="ka-GE" sz="2000" u="sng" dirty="0"/>
              <a:t>(დანიშნულება, პერიოდი, სტრუქტურა)</a:t>
            </a:r>
          </a:p>
          <a:p>
            <a:pPr marL="180975" indent="-180975" algn="just">
              <a:spcAft>
                <a:spcPts val="1200"/>
              </a:spcAft>
              <a:buFont typeface="Arial" panose="020B0604020202020204" pitchFamily="34" charset="0"/>
              <a:buChar char="•"/>
            </a:pPr>
            <a:r>
              <a:rPr lang="ka-GE" sz="2000" b="1" dirty="0"/>
              <a:t>გავლენის დონე </a:t>
            </a:r>
            <a:r>
              <a:rPr lang="ka-GE" sz="2000" dirty="0"/>
              <a:t>(</a:t>
            </a:r>
            <a:r>
              <a:rPr lang="ka-GE" sz="2000" dirty="0">
                <a:hlinkClick r:id="rId3" action="ppaction://hlinkfile">
                  <a:extLst>
                    <a:ext uri="{A12FA001-AC4F-418D-AE19-62706E023703}">
                      <ahyp:hlinkClr xmlns:ahyp="http://schemas.microsoft.com/office/drawing/2018/hyperlinkcolor" val="tx"/>
                    </a:ext>
                  </a:extLst>
                </a:hlinkClick>
              </a:rPr>
              <a:t>პოლიტიკის დოკუმენტების იერარქია)</a:t>
            </a:r>
            <a:endParaRPr lang="en-US" sz="2000" dirty="0"/>
          </a:p>
          <a:p>
            <a:pPr marL="225425" lvl="0" indent="-214313">
              <a:spcAft>
                <a:spcPts val="1200"/>
              </a:spcAft>
              <a:buFont typeface="Arial" panose="020B0604020202020204" pitchFamily="34" charset="0"/>
              <a:buChar char="•"/>
            </a:pPr>
            <a:r>
              <a:rPr lang="ka-GE" sz="2000" dirty="0"/>
              <a:t>პოლიტიკის დოკუმენტები მოიცავს სხვადასხვა ტიპის დოკუმენტებს როგორიცაა კონცეფცია, სტრატეგია, სამოქმედო გეგმა, პოლტიკის ბრიფები, მწვნე და თეთრი წიგნები.</a:t>
            </a:r>
            <a:endParaRPr lang="en-US" sz="2000" dirty="0"/>
          </a:p>
          <a:p>
            <a:pPr marL="225425" lvl="0" indent="-214313" algn="just">
              <a:spcAft>
                <a:spcPts val="1200"/>
              </a:spcAft>
              <a:buFont typeface="Arial" panose="020B0604020202020204" pitchFamily="34" charset="0"/>
              <a:buChar char="•"/>
            </a:pPr>
            <a:r>
              <a:rPr lang="ka-GE" sz="2000" dirty="0"/>
              <a:t>თუმცა, საქართველოს პოლიტიკის დაგეგმვისა და კოორდინაციის სისტემა მხოლოდ სამი ტიპის დოკუემნტს იყენებს: </a:t>
            </a:r>
            <a:r>
              <a:rPr lang="ka-GE" sz="2000" b="1" dirty="0"/>
              <a:t>კონცეფცია, სტრატეგია და სამოქმედო გეგმა</a:t>
            </a:r>
            <a:r>
              <a:rPr lang="en-GB" sz="2000" b="1" dirty="0"/>
              <a:t>  </a:t>
            </a:r>
          </a:p>
        </p:txBody>
      </p:sp>
      <p:sp>
        <p:nvSpPr>
          <p:cNvPr id="5" name="TextBox 4">
            <a:extLst>
              <a:ext uri="{FF2B5EF4-FFF2-40B4-BE49-F238E27FC236}">
                <a16:creationId xmlns:a16="http://schemas.microsoft.com/office/drawing/2014/main" id="{CB3EEFFD-E72B-854F-863A-9D0E47997A7E}"/>
              </a:ext>
            </a:extLst>
          </p:cNvPr>
          <p:cNvSpPr txBox="1"/>
          <p:nvPr/>
        </p:nvSpPr>
        <p:spPr>
          <a:xfrm>
            <a:off x="4389119" y="90606"/>
            <a:ext cx="4973541" cy="584775"/>
          </a:xfrm>
          <a:prstGeom prst="rect">
            <a:avLst/>
          </a:prstGeom>
          <a:noFill/>
        </p:spPr>
        <p:txBody>
          <a:bodyPr wrap="square" rtlCol="0">
            <a:spAutoFit/>
          </a:bodyPr>
          <a:lstStyle/>
          <a:p>
            <a:pPr algn="ctr"/>
            <a:r>
              <a:rPr lang="ka-GE" sz="3200" b="1" dirty="0"/>
              <a:t>პოლიტიკის დოკუმენტი</a:t>
            </a:r>
            <a:r>
              <a:rPr lang="en-US" sz="3200" dirty="0"/>
              <a:t>*</a:t>
            </a:r>
          </a:p>
        </p:txBody>
      </p:sp>
      <p:sp>
        <p:nvSpPr>
          <p:cNvPr id="6" name="TextBox 5">
            <a:extLst>
              <a:ext uri="{FF2B5EF4-FFF2-40B4-BE49-F238E27FC236}">
                <a16:creationId xmlns:a16="http://schemas.microsoft.com/office/drawing/2014/main" id="{5B6ECFBC-BD10-014E-AEE8-36B515358267}"/>
              </a:ext>
            </a:extLst>
          </p:cNvPr>
          <p:cNvSpPr txBox="1"/>
          <p:nvPr/>
        </p:nvSpPr>
        <p:spPr>
          <a:xfrm>
            <a:off x="695726" y="6342546"/>
            <a:ext cx="10555370" cy="646331"/>
          </a:xfrm>
          <a:prstGeom prst="rect">
            <a:avLst/>
          </a:prstGeom>
          <a:noFill/>
        </p:spPr>
        <p:txBody>
          <a:bodyPr wrap="square" rtlCol="0">
            <a:spAutoFit/>
          </a:bodyPr>
          <a:lstStyle/>
          <a:p>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გვ.5</a:t>
            </a:r>
            <a:endParaRPr lang="en-US" dirty="0"/>
          </a:p>
          <a:p>
            <a:endParaRPr lang="en-US" dirty="0"/>
          </a:p>
        </p:txBody>
      </p:sp>
      <p:sp>
        <p:nvSpPr>
          <p:cNvPr id="8" name="Rectangle 6">
            <a:extLst>
              <a:ext uri="{FF2B5EF4-FFF2-40B4-BE49-F238E27FC236}">
                <a16:creationId xmlns:a16="http://schemas.microsoft.com/office/drawing/2014/main" id="{29921C1A-B0DA-4DFA-885F-778CC732469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86552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23800</TotalTime>
  <Words>6541</Words>
  <Application>Microsoft Office PowerPoint</Application>
  <PresentationFormat>Widescreen</PresentationFormat>
  <Paragraphs>1044</Paragraphs>
  <Slides>68</Slides>
  <Notes>35</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Arial</vt:lpstr>
      <vt:lpstr>Calibri</vt:lpstr>
      <vt:lpstr>Calibri Light</vt:lpstr>
      <vt:lpstr>DumbaNusx</vt:lpstr>
      <vt:lpstr>Sylfaen</vt:lpstr>
      <vt:lpstr>Symbol</vt:lpstr>
      <vt:lpstr>Tahoma</vt:lpstr>
      <vt:lpstr>Times New Roman</vt:lpstr>
      <vt:lpstr>Webdings</vt:lpstr>
      <vt:lpstr>Wingdings</vt:lpstr>
      <vt:lpstr>Office Theme</vt:lpstr>
      <vt:lpstr>PowerPoint Presentation</vt:lpstr>
      <vt:lpstr>PowerPoint Presentation</vt:lpstr>
      <vt:lpstr>PowerPoint Presentation</vt:lpstr>
      <vt:lpstr>PowerPoint Presentation</vt:lpstr>
      <vt:lpstr>პოლიტიკის დაგეგმვისა და კოორდინაციის რეფორმა  პრინციპები:</vt:lpstr>
      <vt:lpstr>PowerPoint Presentation</vt:lpstr>
      <vt:lpstr>PowerPoint Presentation</vt:lpstr>
      <vt:lpstr>პოლიტიკის დოკუმენტების ტიპები და სტრუქტურა*</vt:lpstr>
      <vt:lpstr>PowerPoint Presentation</vt:lpstr>
      <vt:lpstr>კონცეფცია*</vt:lpstr>
      <vt:lpstr>სტრატეგია*</vt:lpstr>
      <vt:lpstr>სტრატეგია*</vt:lpstr>
      <vt:lpstr>სამოქმედო გეგმა*</vt:lpstr>
      <vt:lpstr>PowerPoint Presentation</vt:lpstr>
      <vt:lpstr>პოლიტიკის დაგეგმვის იერარქია</vt:lpstr>
      <vt:lpstr>PowerPoint Presentation</vt:lpstr>
      <vt:lpstr>კოორდინაცია  პოლიტიკის დოკუმენტებს შორის</vt:lpstr>
      <vt:lpstr>ლოგიკური ჩარჩო</vt:lpstr>
      <vt:lpstr>სამოქმედო გეგმის შაბლონი</vt:lpstr>
      <vt:lpstr>აქტივობის კლასიფიკაცია</vt:lpstr>
      <vt:lpstr>მონიტორინგი და შეფასება</vt:lpstr>
      <vt:lpstr>პოლიტიკის დაგეგმვისა და კოორდინაციის რეფორმა  პრინციპები:</vt:lpstr>
      <vt:lpstr>შედეგებზე ორიენტირებული მართვა (Results-Based Management – RBM)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ჯგუფური სავარჯიშო: სიტუაციის ანალიზის გამოცდილების გაზიარება</vt:lpstr>
      <vt:lpstr>PowerPoint Presentation</vt:lpstr>
      <vt:lpstr>PowerPoint Presentation</vt:lpstr>
      <vt:lpstr>PowerPoint Presentation</vt:lpstr>
      <vt:lpstr>სიტუაციის ანალიზი*   პრობლემის იდენტიფიცირება ემპირიულ მონაცემებზე დაყრდნობით</vt:lpstr>
      <vt:lpstr>მონაცემთა წყაროები სიტუაციის ანალიზისთვის - ძლიერი და სუსტი მხარეები </vt:lpstr>
      <vt:lpstr>ქეისი: საქართველოს სტრატეგიის სიტუაციის ანალიზი</vt:lpstr>
      <vt:lpstr>პრობლემის ხის ანალიზი</vt:lpstr>
      <vt:lpstr>პრობლემის ხის ანალიზი</vt:lpstr>
      <vt:lpstr>როგორ გამოიყურება პრობლემის ხე?</vt:lpstr>
      <vt:lpstr>პრობლემის ხე – რეგულირების გავლენის შეფასების (RIA) მაგალითი</vt:lpstr>
      <vt:lpstr>პრობლემის ხე – შინამეურნეობების მიერ ნარჩენების გადამუშავების (რეციკლირების) მაგალითი</vt:lpstr>
      <vt:lpstr>PowerPoint Presentation</vt:lpstr>
      <vt:lpstr>PowerPoint Presentation</vt:lpstr>
      <vt:lpstr>პრობლემა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სამოქმედო გეგმის შაბლონი</vt:lpstr>
      <vt:lpstr>PowerPoint Presentation</vt:lpstr>
      <vt:lpstr>PowerPoint Presentation</vt:lpstr>
      <vt:lpstr>ინდიკატორები</vt:lpstr>
      <vt:lpstr>PowerPoint Presentation</vt:lpstr>
      <vt:lpstr>PowerPoint Presentation</vt:lpstr>
      <vt:lpstr>PowerPoint Presentation</vt:lpstr>
      <vt:lpstr>PowerPoint Presentation</vt:lpstr>
      <vt:lpstr>PowerPoint Presentation</vt:lpstr>
      <vt:lpstr>PowerPoint Presentation</vt:lpstr>
      <vt:lpstr>ქეისი </vt:lpstr>
      <vt:lpstr>ევროკავშირსა და ნატოში საქართველოს გაწევრიანების კომუნიკაციის შესახებ საქართველოს მთავრობის სტრატეგია 2017-2020 წლებისთვის</vt:lpstr>
      <vt:lpstr>სტრატეგიის მიზნებისა და ამოცანების მისაღწევად ეროვნულ და საერთაშორისო დონეებზე გამოიყენება შემდეგი მიდგომები: </vt:lpstr>
      <vt:lpstr>2019 წლის ანგარიში </vt:lpstr>
      <vt:lpstr>ანგარიშის ფორმა</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Davies</dc:creator>
  <cp:lastModifiedBy>Nani Macharashvili</cp:lastModifiedBy>
  <cp:revision>416</cp:revision>
  <cp:lastPrinted>2020-09-10T11:38:27Z</cp:lastPrinted>
  <dcterms:created xsi:type="dcterms:W3CDTF">2017-09-15T13:30:10Z</dcterms:created>
  <dcterms:modified xsi:type="dcterms:W3CDTF">2020-09-16T07:14:50Z</dcterms:modified>
</cp:coreProperties>
</file>